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32" r:id="rId4"/>
    <p:sldMasterId id="2147483744" r:id="rId5"/>
  </p:sldMasterIdLst>
  <p:notesMasterIdLst>
    <p:notesMasterId r:id="rId53"/>
  </p:notesMasterIdLst>
  <p:sldIdLst>
    <p:sldId id="256" r:id="rId6"/>
    <p:sldId id="283" r:id="rId7"/>
    <p:sldId id="264" r:id="rId8"/>
    <p:sldId id="358" r:id="rId9"/>
    <p:sldId id="360" r:id="rId10"/>
    <p:sldId id="342" r:id="rId11"/>
    <p:sldId id="340" r:id="rId12"/>
    <p:sldId id="344" r:id="rId13"/>
    <p:sldId id="353" r:id="rId14"/>
    <p:sldId id="284" r:id="rId15"/>
    <p:sldId id="285" r:id="rId16"/>
    <p:sldId id="313" r:id="rId17"/>
    <p:sldId id="312" r:id="rId18"/>
    <p:sldId id="350" r:id="rId19"/>
    <p:sldId id="287" r:id="rId20"/>
    <p:sldId id="314" r:id="rId21"/>
    <p:sldId id="315" r:id="rId22"/>
    <p:sldId id="316" r:id="rId23"/>
    <p:sldId id="309" r:id="rId24"/>
    <p:sldId id="346" r:id="rId25"/>
    <p:sldId id="286" r:id="rId26"/>
    <p:sldId id="347" r:id="rId27"/>
    <p:sldId id="348" r:id="rId28"/>
    <p:sldId id="349" r:id="rId29"/>
    <p:sldId id="354" r:id="rId30"/>
    <p:sldId id="278" r:id="rId31"/>
    <p:sldId id="289" r:id="rId32"/>
    <p:sldId id="351" r:id="rId33"/>
    <p:sldId id="361" r:id="rId34"/>
    <p:sldId id="355" r:id="rId35"/>
    <p:sldId id="357" r:id="rId36"/>
    <p:sldId id="280" r:id="rId37"/>
    <p:sldId id="281" r:id="rId38"/>
    <p:sldId id="282" r:id="rId39"/>
    <p:sldId id="323" r:id="rId40"/>
    <p:sldId id="332" r:id="rId41"/>
    <p:sldId id="334" r:id="rId42"/>
    <p:sldId id="321" r:id="rId43"/>
    <p:sldId id="335" r:id="rId44"/>
    <p:sldId id="365" r:id="rId45"/>
    <p:sldId id="363" r:id="rId46"/>
    <p:sldId id="337" r:id="rId47"/>
    <p:sldId id="297" r:id="rId48"/>
    <p:sldId id="298" r:id="rId49"/>
    <p:sldId id="324" r:id="rId50"/>
    <p:sldId id="352" r:id="rId51"/>
    <p:sldId id="359" r:id="rId5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1" autoAdjust="0"/>
    <p:restoredTop sz="94660"/>
  </p:normalViewPr>
  <p:slideViewPr>
    <p:cSldViewPr snapToGrid="0">
      <p:cViewPr>
        <p:scale>
          <a:sx n="66" d="100"/>
          <a:sy n="66" d="100"/>
        </p:scale>
        <p:origin x="4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9283E9-CECE-4780-808D-F04772163209}" type="datetimeFigureOut">
              <a:rPr lang="sv-SE" smtClean="0"/>
              <a:t>2017-09-19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1F7D6C-5844-446B-9285-814CC6C76BF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2469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83DAA-5091-4CE8-888B-10AB5B6AFCB1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2017-09-19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61B44-9D38-4E64-AD45-05EB74B41F6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695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83DAA-5091-4CE8-888B-10AB5B6AFCB1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2017-09-19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61B44-9D38-4E64-AD45-05EB74B41F6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622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83DAA-5091-4CE8-888B-10AB5B6AFCB1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2017-09-19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61B44-9D38-4E64-AD45-05EB74B41F6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49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B77C8-FCCB-4F4B-BD0F-717958F4FCE3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2017-09-19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C3E1-3401-4CBD-9DFE-DBD04D9B4B6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210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B77C8-FCCB-4F4B-BD0F-717958F4FCE3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2017-09-19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C3E1-3401-4CBD-9DFE-DBD04D9B4B6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764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B77C8-FCCB-4F4B-BD0F-717958F4FCE3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2017-09-19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C3E1-3401-4CBD-9DFE-DBD04D9B4B6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5408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B77C8-FCCB-4F4B-BD0F-717958F4FCE3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2017-09-19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C3E1-3401-4CBD-9DFE-DBD04D9B4B6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37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B77C8-FCCB-4F4B-BD0F-717958F4FCE3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2017-09-19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C3E1-3401-4CBD-9DFE-DBD04D9B4B6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9172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B77C8-FCCB-4F4B-BD0F-717958F4FCE3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2017-09-19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C3E1-3401-4CBD-9DFE-DBD04D9B4B6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7959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B77C8-FCCB-4F4B-BD0F-717958F4FCE3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2017-09-19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C3E1-3401-4CBD-9DFE-DBD04D9B4B6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9220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B77C8-FCCB-4F4B-BD0F-717958F4FCE3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2017-09-19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C3E1-3401-4CBD-9DFE-DBD04D9B4B6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096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83DAA-5091-4CE8-888B-10AB5B6AFCB1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2017-09-19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61B44-9D38-4E64-AD45-05EB74B41F6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1008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B77C8-FCCB-4F4B-BD0F-717958F4FCE3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2017-09-19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C3E1-3401-4CBD-9DFE-DBD04D9B4B6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9137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B77C8-FCCB-4F4B-BD0F-717958F4FCE3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2017-09-19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C3E1-3401-4CBD-9DFE-DBD04D9B4B6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3612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B77C8-FCCB-4F4B-BD0F-717958F4FCE3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2017-09-19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C3E1-3401-4CBD-9DFE-DBD04D9B4B6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497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B77C8-FCCB-4F4B-BD0F-717958F4FCE3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2017-09-19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C3E1-3401-4CBD-9DFE-DBD04D9B4B6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0298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B77C8-FCCB-4F4B-BD0F-717958F4FCE3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2017-09-19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C3E1-3401-4CBD-9DFE-DBD04D9B4B6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8520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B77C8-FCCB-4F4B-BD0F-717958F4FCE3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2017-09-19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C3E1-3401-4CBD-9DFE-DBD04D9B4B6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6242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B77C8-FCCB-4F4B-BD0F-717958F4FCE3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2017-09-19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C3E1-3401-4CBD-9DFE-DBD04D9B4B6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7739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B77C8-FCCB-4F4B-BD0F-717958F4FCE3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2017-09-19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C3E1-3401-4CBD-9DFE-DBD04D9B4B6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3450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B77C8-FCCB-4F4B-BD0F-717958F4FCE3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2017-09-19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C3E1-3401-4CBD-9DFE-DBD04D9B4B6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7359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B77C8-FCCB-4F4B-BD0F-717958F4FCE3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2017-09-19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C3E1-3401-4CBD-9DFE-DBD04D9B4B6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413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83DAA-5091-4CE8-888B-10AB5B6AFCB1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2017-09-19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61B44-9D38-4E64-AD45-05EB74B41F6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7705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B77C8-FCCB-4F4B-BD0F-717958F4FCE3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2017-09-19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C3E1-3401-4CBD-9DFE-DBD04D9B4B6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3146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B77C8-FCCB-4F4B-BD0F-717958F4FCE3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2017-09-19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C3E1-3401-4CBD-9DFE-DBD04D9B4B6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2554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B77C8-FCCB-4F4B-BD0F-717958F4FCE3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2017-09-19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C3E1-3401-4CBD-9DFE-DBD04D9B4B6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841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B77C8-FCCB-4F4B-BD0F-717958F4FCE3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2017-09-19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C3E1-3401-4CBD-9DFE-DBD04D9B4B6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2822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83DAA-5091-4CE8-888B-10AB5B6AFCB1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2017-09-19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61B44-9D38-4E64-AD45-05EB74B41F6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4731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83DAA-5091-4CE8-888B-10AB5B6AFCB1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2017-09-19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61B44-9D38-4E64-AD45-05EB74B41F6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1344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83DAA-5091-4CE8-888B-10AB5B6AFCB1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2017-09-19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61B44-9D38-4E64-AD45-05EB74B41F6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393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83DAA-5091-4CE8-888B-10AB5B6AFCB1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2017-09-19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61B44-9D38-4E64-AD45-05EB74B41F6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9229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83DAA-5091-4CE8-888B-10AB5B6AFCB1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2017-09-19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61B44-9D38-4E64-AD45-05EB74B41F6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6990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83DAA-5091-4CE8-888B-10AB5B6AFCB1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2017-09-19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61B44-9D38-4E64-AD45-05EB74B41F6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398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83DAA-5091-4CE8-888B-10AB5B6AFCB1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2017-09-19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61B44-9D38-4E64-AD45-05EB74B41F6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6467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83DAA-5091-4CE8-888B-10AB5B6AFCB1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2017-09-19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61B44-9D38-4E64-AD45-05EB74B41F6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133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83DAA-5091-4CE8-888B-10AB5B6AFCB1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2017-09-19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61B44-9D38-4E64-AD45-05EB74B41F6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2301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83DAA-5091-4CE8-888B-10AB5B6AFCB1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2017-09-19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61B44-9D38-4E64-AD45-05EB74B41F6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9033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83DAA-5091-4CE8-888B-10AB5B6AFCB1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2017-09-19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61B44-9D38-4E64-AD45-05EB74B41F6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047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83DAA-5091-4CE8-888B-10AB5B6AFCB1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2017-09-19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61B44-9D38-4E64-AD45-05EB74B41F6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4855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83DAA-5091-4CE8-888B-10AB5B6AFCB1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2017-09-19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61B44-9D38-4E64-AD45-05EB74B41F6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0572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83DAA-5091-4CE8-888B-10AB5B6AFCB1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2017-09-19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61B44-9D38-4E64-AD45-05EB74B41F6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0798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83DAA-5091-4CE8-888B-10AB5B6AFCB1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2017-09-19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61B44-9D38-4E64-AD45-05EB74B41F6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6824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83DAA-5091-4CE8-888B-10AB5B6AFCB1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2017-09-19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61B44-9D38-4E64-AD45-05EB74B41F6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2898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83DAA-5091-4CE8-888B-10AB5B6AFCB1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2017-09-19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61B44-9D38-4E64-AD45-05EB74B41F6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826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83DAA-5091-4CE8-888B-10AB5B6AFCB1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2017-09-19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61B44-9D38-4E64-AD45-05EB74B41F6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9796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83DAA-5091-4CE8-888B-10AB5B6AFCB1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2017-09-19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61B44-9D38-4E64-AD45-05EB74B41F6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9450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83DAA-5091-4CE8-888B-10AB5B6AFCB1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2017-09-19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61B44-9D38-4E64-AD45-05EB74B41F6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9642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83DAA-5091-4CE8-888B-10AB5B6AFCB1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2017-09-19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61B44-9D38-4E64-AD45-05EB74B41F6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1894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83DAA-5091-4CE8-888B-10AB5B6AFCB1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2017-09-19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61B44-9D38-4E64-AD45-05EB74B41F6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0203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83DAA-5091-4CE8-888B-10AB5B6AFCB1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2017-09-19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61B44-9D38-4E64-AD45-05EB74B41F6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8177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83DAA-5091-4CE8-888B-10AB5B6AFCB1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2017-09-19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61B44-9D38-4E64-AD45-05EB74B41F6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755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83DAA-5091-4CE8-888B-10AB5B6AFCB1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2017-09-19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61B44-9D38-4E64-AD45-05EB74B41F6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135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83DAA-5091-4CE8-888B-10AB5B6AFCB1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2017-09-19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61B44-9D38-4E64-AD45-05EB74B41F6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688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83DAA-5091-4CE8-888B-10AB5B6AFCB1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2017-09-19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61B44-9D38-4E64-AD45-05EB74B41F6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170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83DAA-5091-4CE8-888B-10AB5B6AFCB1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2017-09-19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61B44-9D38-4E64-AD45-05EB74B41F6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879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83DAA-5091-4CE8-888B-10AB5B6AFCB1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2017-09-19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61B44-9D38-4E64-AD45-05EB74B41F6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73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B77C8-FCCB-4F4B-BD0F-717958F4FCE3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2017-09-19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DC3E1-3401-4CBD-9DFE-DBD04D9B4B6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170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B77C8-FCCB-4F4B-BD0F-717958F4FCE3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2017-09-19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DC3E1-3401-4CBD-9DFE-DBD04D9B4B6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457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83DAA-5091-4CE8-888B-10AB5B6AFCB1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2017-09-19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61B44-9D38-4E64-AD45-05EB74B41F6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721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83DAA-5091-4CE8-888B-10AB5B6AFCB1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2017-09-19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61B44-9D38-4E64-AD45-05EB74B41F6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670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mailto:maria.vallstrom@hufb.se" TargetMode="Externa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Social </a:t>
            </a:r>
            <a:r>
              <a:rPr lang="sv-SE" dirty="0" err="1"/>
              <a:t>sustainability</a:t>
            </a:r>
            <a:r>
              <a:rPr lang="sv-SE" dirty="0"/>
              <a:t> in </a:t>
            </a:r>
            <a:r>
              <a:rPr lang="sv-SE" dirty="0" err="1"/>
              <a:t>peripheralized</a:t>
            </a:r>
            <a:r>
              <a:rPr lang="sv-SE" dirty="0"/>
              <a:t> urban areas 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v-SE" dirty="0"/>
              <a:t>Maria Vallström, ass prof. </a:t>
            </a:r>
            <a:r>
              <a:rPr lang="sv-SE" dirty="0" err="1"/>
              <a:t>Ethnology</a:t>
            </a:r>
            <a:endParaRPr lang="sv-SE" dirty="0"/>
          </a:p>
          <a:p>
            <a:r>
              <a:rPr lang="sv-SE" dirty="0"/>
              <a:t>R&amp;D Söderhamn/Södertörns högskola</a:t>
            </a:r>
          </a:p>
          <a:p>
            <a:endParaRPr lang="sv-SE" dirty="0"/>
          </a:p>
          <a:p>
            <a:r>
              <a:rPr lang="sv-SE" dirty="0" err="1"/>
              <a:t>Sustainable</a:t>
            </a:r>
            <a:r>
              <a:rPr lang="sv-SE" dirty="0"/>
              <a:t> planning and design HT 2017</a:t>
            </a:r>
          </a:p>
        </p:txBody>
      </p:sp>
    </p:spTree>
    <p:extLst>
      <p:ext uri="{BB962C8B-B14F-4D97-AF65-F5344CB8AC3E}">
        <p14:creationId xmlns:p14="http://schemas.microsoft.com/office/powerpoint/2010/main" val="2984033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Field</a:t>
            </a:r>
            <a:r>
              <a:rPr lang="sv-SE" dirty="0"/>
              <a:t>: </a:t>
            </a:r>
            <a:r>
              <a:rPr lang="sv-SE" dirty="0" err="1"/>
              <a:t>Peripheralized</a:t>
            </a:r>
            <a:r>
              <a:rPr lang="sv-SE" dirty="0"/>
              <a:t> </a:t>
            </a:r>
            <a:r>
              <a:rPr lang="sv-SE" dirty="0" err="1"/>
              <a:t>urbanities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Former </a:t>
            </a:r>
            <a:r>
              <a:rPr lang="sv-SE" dirty="0" err="1"/>
              <a:t>single</a:t>
            </a:r>
            <a:r>
              <a:rPr lang="sv-SE" dirty="0"/>
              <a:t> </a:t>
            </a:r>
            <a:r>
              <a:rPr lang="sv-SE" dirty="0" err="1"/>
              <a:t>industry</a:t>
            </a:r>
            <a:r>
              <a:rPr lang="sv-SE" dirty="0"/>
              <a:t> </a:t>
            </a:r>
            <a:r>
              <a:rPr lang="sv-SE" dirty="0" err="1"/>
              <a:t>communities</a:t>
            </a:r>
            <a:r>
              <a:rPr lang="sv-SE" dirty="0"/>
              <a:t> AND </a:t>
            </a:r>
            <a:r>
              <a:rPr lang="sv-SE" dirty="0" err="1"/>
              <a:t>suburbs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million-</a:t>
            </a:r>
            <a:r>
              <a:rPr lang="sv-SE" dirty="0" err="1"/>
              <a:t>programme</a:t>
            </a:r>
            <a:r>
              <a:rPr lang="sv-SE" dirty="0"/>
              <a:t> era, as </a:t>
            </a:r>
            <a:r>
              <a:rPr lang="sv-SE" dirty="0" err="1"/>
              <a:t>peripheralized</a:t>
            </a:r>
            <a:r>
              <a:rPr lang="sv-SE" dirty="0"/>
              <a:t> </a:t>
            </a:r>
            <a:r>
              <a:rPr lang="sv-SE" dirty="0" err="1"/>
              <a:t>urbanities</a:t>
            </a:r>
            <a:endParaRPr lang="sv-SE" dirty="0"/>
          </a:p>
          <a:p>
            <a:r>
              <a:rPr lang="sv-SE" dirty="0" err="1"/>
              <a:t>Regarding</a:t>
            </a:r>
            <a:r>
              <a:rPr lang="sv-SE" dirty="0"/>
              <a:t> </a:t>
            </a:r>
            <a:r>
              <a:rPr lang="sv-SE" dirty="0" err="1"/>
              <a:t>both</a:t>
            </a:r>
            <a:r>
              <a:rPr lang="sv-SE" dirty="0"/>
              <a:t> as </a:t>
            </a:r>
            <a:r>
              <a:rPr lang="sv-SE" dirty="0" err="1"/>
              <a:t>being</a:t>
            </a:r>
            <a:r>
              <a:rPr lang="sv-SE" dirty="0"/>
              <a:t> </a:t>
            </a:r>
            <a:r>
              <a:rPr lang="sv-SE" dirty="0" err="1"/>
              <a:t>built</a:t>
            </a:r>
            <a:r>
              <a:rPr lang="sv-SE" dirty="0"/>
              <a:t> to be modern, for a </a:t>
            </a:r>
            <a:r>
              <a:rPr lang="sv-SE" dirty="0" err="1"/>
              <a:t>working</a:t>
            </a:r>
            <a:r>
              <a:rPr lang="sv-SE" dirty="0"/>
              <a:t> </a:t>
            </a:r>
            <a:r>
              <a:rPr lang="sv-SE" dirty="0" err="1"/>
              <a:t>welfare</a:t>
            </a:r>
            <a:r>
              <a:rPr lang="sv-SE" dirty="0"/>
              <a:t> </a:t>
            </a:r>
            <a:r>
              <a:rPr lang="sv-SE" dirty="0" err="1"/>
              <a:t>society</a:t>
            </a:r>
            <a:r>
              <a:rPr lang="sv-SE" dirty="0"/>
              <a:t>.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dirty="0"/>
              <a:t>Research </a:t>
            </a:r>
            <a:r>
              <a:rPr lang="sv-SE" dirty="0" err="1"/>
              <a:t>strategies</a:t>
            </a:r>
            <a:r>
              <a:rPr lang="sv-SE" dirty="0"/>
              <a:t>:</a:t>
            </a:r>
          </a:p>
          <a:p>
            <a:r>
              <a:rPr lang="sv-SE" dirty="0" err="1"/>
              <a:t>Making</a:t>
            </a:r>
            <a:r>
              <a:rPr lang="sv-SE" dirty="0"/>
              <a:t> </a:t>
            </a:r>
            <a:r>
              <a:rPr lang="sv-SE" dirty="0" err="1"/>
              <a:t>comparisons</a:t>
            </a:r>
            <a:r>
              <a:rPr lang="sv-SE" dirty="0"/>
              <a:t> to </a:t>
            </a:r>
            <a:r>
              <a:rPr lang="sv-SE" dirty="0" err="1"/>
              <a:t>achieve</a:t>
            </a:r>
            <a:r>
              <a:rPr lang="sv-SE" dirty="0"/>
              <a:t> </a:t>
            </a:r>
            <a:r>
              <a:rPr lang="sv-SE" i="1" dirty="0" err="1"/>
              <a:t>contingency</a:t>
            </a:r>
            <a:r>
              <a:rPr lang="sv-SE" dirty="0"/>
              <a:t> in space and </a:t>
            </a:r>
            <a:r>
              <a:rPr lang="sv-SE" dirty="0" err="1"/>
              <a:t>time</a:t>
            </a:r>
            <a:endParaRPr lang="sv-SE" dirty="0"/>
          </a:p>
          <a:p>
            <a:r>
              <a:rPr lang="sv-SE" dirty="0" err="1"/>
              <a:t>Trying</a:t>
            </a:r>
            <a:r>
              <a:rPr lang="sv-SE" dirty="0"/>
              <a:t> to get </a:t>
            </a:r>
            <a:r>
              <a:rPr lang="sv-SE" dirty="0" err="1"/>
              <a:t>behind</a:t>
            </a:r>
            <a:r>
              <a:rPr lang="sv-SE" dirty="0"/>
              <a:t> ”</a:t>
            </a:r>
            <a:r>
              <a:rPr lang="sv-SE" dirty="0" err="1"/>
              <a:t>First</a:t>
            </a:r>
            <a:r>
              <a:rPr lang="sv-SE" dirty="0"/>
              <a:t> </a:t>
            </a:r>
            <a:r>
              <a:rPr lang="sv-SE" dirty="0" err="1"/>
              <a:t>explanation</a:t>
            </a:r>
            <a:r>
              <a:rPr lang="sv-SE" dirty="0"/>
              <a:t> </a:t>
            </a:r>
            <a:r>
              <a:rPr lang="sv-SE" dirty="0" err="1"/>
              <a:t>value</a:t>
            </a:r>
            <a:r>
              <a:rPr lang="sv-SE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598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Sites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ethnography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Norrsundet (968 </a:t>
            </a:r>
            <a:r>
              <a:rPr lang="sv-SE" dirty="0" err="1"/>
              <a:t>inhabitants</a:t>
            </a:r>
            <a:r>
              <a:rPr lang="sv-SE" dirty="0"/>
              <a:t> in 2010)</a:t>
            </a:r>
          </a:p>
          <a:p>
            <a:r>
              <a:rPr lang="sv-SE" dirty="0"/>
              <a:t>Ljusne (1 917)</a:t>
            </a:r>
          </a:p>
          <a:p>
            <a:r>
              <a:rPr lang="sv-SE" dirty="0"/>
              <a:t>Hofors (6 681)</a:t>
            </a:r>
          </a:p>
          <a:p>
            <a:r>
              <a:rPr lang="sv-SE" dirty="0"/>
              <a:t>Växjö: </a:t>
            </a:r>
            <a:r>
              <a:rPr lang="sv-SE" dirty="0" err="1"/>
              <a:t>Araby</a:t>
            </a:r>
            <a:r>
              <a:rPr lang="sv-SE" dirty="0"/>
              <a:t> (6 386, 2013) </a:t>
            </a:r>
          </a:p>
          <a:p>
            <a:r>
              <a:rPr lang="sv-SE" dirty="0"/>
              <a:t>Kristianstad: </a:t>
            </a:r>
            <a:r>
              <a:rPr lang="sv-SE" dirty="0" err="1"/>
              <a:t>Gamlegården</a:t>
            </a:r>
            <a:r>
              <a:rPr lang="sv-SE" dirty="0"/>
              <a:t> (</a:t>
            </a:r>
            <a:r>
              <a:rPr lang="sv-SE" dirty="0" err="1"/>
              <a:t>appr</a:t>
            </a:r>
            <a:r>
              <a:rPr lang="sv-SE" dirty="0"/>
              <a:t>. 5000, 2014)</a:t>
            </a:r>
          </a:p>
          <a:p>
            <a:r>
              <a:rPr lang="sv-SE" dirty="0"/>
              <a:t>Malmö: Rosengård/Herrgården (23174/4660, 2010)</a:t>
            </a:r>
          </a:p>
          <a:p>
            <a:r>
              <a:rPr lang="sv-SE" dirty="0"/>
              <a:t>(Malmö: Södra Sofielund, 4 478, 2010)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32923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b="1" dirty="0"/>
              <a:t>II </a:t>
            </a:r>
            <a:r>
              <a:rPr lang="sv-SE" b="1" dirty="0" err="1"/>
              <a:t>Peripheralized</a:t>
            </a:r>
            <a:r>
              <a:rPr lang="sv-SE" b="1" dirty="0"/>
              <a:t> </a:t>
            </a:r>
            <a:r>
              <a:rPr lang="sv-SE" b="1" dirty="0" err="1"/>
              <a:t>urbanities</a:t>
            </a:r>
            <a:r>
              <a:rPr lang="sv-SE" b="1" dirty="0"/>
              <a:t> </a:t>
            </a:r>
            <a:br>
              <a:rPr lang="sv-SE" dirty="0"/>
            </a:br>
            <a:r>
              <a:rPr lang="sv-SE" dirty="0"/>
              <a:t>1: Former </a:t>
            </a:r>
            <a:r>
              <a:rPr lang="sv-SE" dirty="0" err="1"/>
              <a:t>single</a:t>
            </a:r>
            <a:r>
              <a:rPr lang="sv-SE" dirty="0"/>
              <a:t> </a:t>
            </a:r>
            <a:r>
              <a:rPr lang="sv-SE" dirty="0" err="1"/>
              <a:t>industry</a:t>
            </a:r>
            <a:r>
              <a:rPr lang="sv-SE" dirty="0"/>
              <a:t> </a:t>
            </a:r>
            <a:r>
              <a:rPr lang="sv-SE" dirty="0" err="1"/>
              <a:t>communities</a:t>
            </a:r>
            <a:r>
              <a:rPr lang="sv-SE" dirty="0"/>
              <a:t> 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991544" y="1628801"/>
            <a:ext cx="8229600" cy="4525963"/>
          </a:xfrm>
        </p:spPr>
        <p:txBody>
          <a:bodyPr/>
          <a:lstStyle/>
          <a:p>
            <a:r>
              <a:rPr lang="sv-SE" dirty="0" err="1"/>
              <a:t>Built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be modern in the rural landscape</a:t>
            </a:r>
          </a:p>
          <a:p>
            <a:r>
              <a:rPr lang="sv-SE" dirty="0" err="1"/>
              <a:t>Demographical</a:t>
            </a:r>
            <a:r>
              <a:rPr lang="sv-SE" dirty="0"/>
              <a:t> </a:t>
            </a:r>
            <a:r>
              <a:rPr lang="sv-SE" dirty="0" err="1"/>
              <a:t>decrease</a:t>
            </a:r>
            <a:r>
              <a:rPr lang="sv-SE" dirty="0"/>
              <a:t>: </a:t>
            </a:r>
            <a:r>
              <a:rPr lang="sv-SE" dirty="0" err="1"/>
              <a:t>almost</a:t>
            </a:r>
            <a:r>
              <a:rPr lang="sv-SE" dirty="0"/>
              <a:t> 50 % </a:t>
            </a:r>
            <a:r>
              <a:rPr lang="sv-SE" dirty="0" err="1"/>
              <a:t>since</a:t>
            </a:r>
            <a:r>
              <a:rPr lang="sv-SE" dirty="0"/>
              <a:t> 1970’s</a:t>
            </a:r>
          </a:p>
          <a:p>
            <a:r>
              <a:rPr lang="sv-SE" dirty="0" err="1"/>
              <a:t>Lost</a:t>
            </a:r>
            <a:r>
              <a:rPr lang="sv-SE" dirty="0"/>
              <a:t> </a:t>
            </a:r>
            <a:r>
              <a:rPr lang="sv-SE" dirty="0" err="1"/>
              <a:t>employment</a:t>
            </a:r>
            <a:r>
              <a:rPr lang="sv-SE" dirty="0"/>
              <a:t> </a:t>
            </a:r>
            <a:r>
              <a:rPr lang="sv-SE" dirty="0" err="1"/>
              <a:t>opportunities</a:t>
            </a:r>
            <a:endParaRPr lang="sv-SE" dirty="0"/>
          </a:p>
          <a:p>
            <a:r>
              <a:rPr lang="sv-SE" dirty="0" err="1"/>
              <a:t>Dramatic</a:t>
            </a:r>
            <a:r>
              <a:rPr lang="sv-SE" dirty="0"/>
              <a:t> </a:t>
            </a:r>
            <a:r>
              <a:rPr lang="sv-SE" dirty="0" err="1"/>
              <a:t>decrease</a:t>
            </a:r>
            <a:r>
              <a:rPr lang="sv-SE" dirty="0"/>
              <a:t> in service and </a:t>
            </a:r>
            <a:r>
              <a:rPr lang="sv-SE" dirty="0" err="1"/>
              <a:t>retail</a:t>
            </a:r>
            <a:endParaRPr lang="sv-SE" dirty="0"/>
          </a:p>
          <a:p>
            <a:r>
              <a:rPr lang="sv-SE" dirty="0" err="1"/>
              <a:t>Discourse</a:t>
            </a:r>
            <a:r>
              <a:rPr lang="sv-SE" dirty="0"/>
              <a:t> on </a:t>
            </a:r>
            <a:r>
              <a:rPr lang="sv-SE" dirty="0"/>
              <a:t>”</a:t>
            </a:r>
            <a:r>
              <a:rPr lang="sv-SE" dirty="0" err="1"/>
              <a:t>company-town</a:t>
            </a:r>
            <a:r>
              <a:rPr lang="sv-SE" dirty="0"/>
              <a:t> </a:t>
            </a:r>
            <a:r>
              <a:rPr lang="sv-SE" dirty="0" err="1"/>
              <a:t>mentality</a:t>
            </a:r>
            <a:r>
              <a:rPr lang="sv-SE" dirty="0"/>
              <a:t>” (</a:t>
            </a:r>
            <a:r>
              <a:rPr lang="sv-SE" dirty="0"/>
              <a:t>bruksanda) as </a:t>
            </a:r>
            <a:r>
              <a:rPr lang="sv-SE" dirty="0" err="1"/>
              <a:t>oppressing</a:t>
            </a:r>
            <a:endParaRPr lang="sv-SE" dirty="0"/>
          </a:p>
          <a:p>
            <a:r>
              <a:rPr lang="sv-SE" dirty="0" err="1"/>
              <a:t>Now</a:t>
            </a:r>
            <a:r>
              <a:rPr lang="sv-SE" dirty="0"/>
              <a:t> </a:t>
            </a:r>
            <a:r>
              <a:rPr lang="sv-SE" dirty="0" err="1"/>
              <a:t>being</a:t>
            </a:r>
            <a:r>
              <a:rPr lang="sv-SE" dirty="0"/>
              <a:t> (transit)</a:t>
            </a:r>
            <a:r>
              <a:rPr lang="sv-SE" dirty="0" err="1"/>
              <a:t>places</a:t>
            </a:r>
            <a:r>
              <a:rPr lang="sv-SE" dirty="0"/>
              <a:t> for </a:t>
            </a:r>
            <a:r>
              <a:rPr lang="sv-SE" dirty="0" err="1"/>
              <a:t>refugees</a:t>
            </a:r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3543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Norrsundet, Gävleborg</a:t>
            </a: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677195"/>
            <a:ext cx="7772400" cy="4371975"/>
          </a:xfrm>
        </p:spPr>
      </p:pic>
    </p:spTree>
    <p:extLst>
      <p:ext uri="{BB962C8B-B14F-4D97-AF65-F5344CB8AC3E}">
        <p14:creationId xmlns:p14="http://schemas.microsoft.com/office/powerpoint/2010/main" val="2550937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Ljusne</a:t>
            </a: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450" y="1967706"/>
            <a:ext cx="6767832" cy="4459598"/>
          </a:xfrm>
        </p:spPr>
      </p:pic>
    </p:spTree>
    <p:extLst>
      <p:ext uri="{BB962C8B-B14F-4D97-AF65-F5344CB8AC3E}">
        <p14:creationId xmlns:p14="http://schemas.microsoft.com/office/powerpoint/2010/main" val="800046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/>
              <a:t>Hofors </a:t>
            </a:r>
            <a:r>
              <a:rPr lang="sv-SE" dirty="0"/>
              <a:t>	</a:t>
            </a:r>
            <a:r>
              <a:rPr lang="sv-SE" sz="1600" dirty="0"/>
              <a:t>Photo: Thomas </a:t>
            </a:r>
            <a:r>
              <a:rPr lang="sv-SE" sz="1600" dirty="0" err="1"/>
              <a:t>Wikstrom</a:t>
            </a:r>
            <a:r>
              <a:rPr lang="sv-SE" sz="1600" dirty="0"/>
              <a:t>, Malmö Högskola</a:t>
            </a: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100" y="2249488"/>
            <a:ext cx="5765800" cy="4324350"/>
          </a:xfrm>
        </p:spPr>
      </p:pic>
    </p:spTree>
    <p:extLst>
      <p:ext uri="{BB962C8B-B14F-4D97-AF65-F5344CB8AC3E}">
        <p14:creationId xmlns:p14="http://schemas.microsoft.com/office/powerpoint/2010/main" val="108642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”Company-</a:t>
            </a:r>
            <a:r>
              <a:rPr lang="sv-SE" dirty="0" err="1"/>
              <a:t>town</a:t>
            </a:r>
            <a:r>
              <a:rPr lang="sv-SE" dirty="0"/>
              <a:t> </a:t>
            </a:r>
            <a:r>
              <a:rPr lang="sv-SE" dirty="0" err="1"/>
              <a:t>mentality</a:t>
            </a:r>
            <a:r>
              <a:rPr lang="sv-SE" dirty="0"/>
              <a:t>” (</a:t>
            </a:r>
            <a:r>
              <a:rPr lang="sv-SE" i="1" dirty="0"/>
              <a:t>bruksanda</a:t>
            </a:r>
            <a:r>
              <a:rPr lang="sv-SE" dirty="0"/>
              <a:t>)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  <a:p>
            <a:r>
              <a:rPr lang="sv-SE" dirty="0"/>
              <a:t>As </a:t>
            </a:r>
            <a:r>
              <a:rPr lang="sv-SE" dirty="0" err="1"/>
              <a:t>opposed</a:t>
            </a:r>
            <a:r>
              <a:rPr lang="sv-SE" dirty="0"/>
              <a:t> to </a:t>
            </a:r>
            <a:r>
              <a:rPr lang="sv-SE" dirty="0" err="1"/>
              <a:t>entrepreneurship</a:t>
            </a:r>
            <a:r>
              <a:rPr lang="sv-SE" dirty="0"/>
              <a:t> </a:t>
            </a:r>
          </a:p>
          <a:p>
            <a:r>
              <a:rPr lang="sv-SE" dirty="0"/>
              <a:t>As </a:t>
            </a:r>
            <a:r>
              <a:rPr lang="sv-SE" dirty="0" err="1"/>
              <a:t>defined</a:t>
            </a:r>
            <a:r>
              <a:rPr lang="sv-SE" dirty="0"/>
              <a:t> by ”the Jante-</a:t>
            </a:r>
            <a:r>
              <a:rPr lang="sv-SE" dirty="0" err="1"/>
              <a:t>Law</a:t>
            </a:r>
            <a:r>
              <a:rPr lang="sv-SE" dirty="0"/>
              <a:t>” (Sandemose)</a:t>
            </a:r>
          </a:p>
          <a:p>
            <a:r>
              <a:rPr lang="sv-SE" dirty="0"/>
              <a:t>Has an </a:t>
            </a:r>
            <a:r>
              <a:rPr lang="sv-SE" dirty="0" err="1"/>
              <a:t>explanatory</a:t>
            </a:r>
            <a:r>
              <a:rPr lang="sv-SE" dirty="0"/>
              <a:t> </a:t>
            </a:r>
            <a:r>
              <a:rPr lang="sv-SE" dirty="0" err="1"/>
              <a:t>function</a:t>
            </a:r>
            <a:endParaRPr lang="sv-SE" dirty="0"/>
          </a:p>
          <a:p>
            <a:r>
              <a:rPr lang="sv-SE" dirty="0" err="1"/>
              <a:t>Can</a:t>
            </a:r>
            <a:r>
              <a:rPr lang="sv-SE" dirty="0"/>
              <a:t> be </a:t>
            </a:r>
            <a:r>
              <a:rPr lang="sv-SE" dirty="0" err="1"/>
              <a:t>analyzed</a:t>
            </a:r>
            <a:r>
              <a:rPr lang="sv-SE" dirty="0"/>
              <a:t> as </a:t>
            </a:r>
            <a:r>
              <a:rPr lang="sv-SE" dirty="0" err="1"/>
              <a:t>myth</a:t>
            </a:r>
            <a:r>
              <a:rPr lang="sv-SE" dirty="0"/>
              <a:t> and/or </a:t>
            </a:r>
            <a:r>
              <a:rPr lang="sv-SE" dirty="0" err="1"/>
              <a:t>experience</a:t>
            </a:r>
            <a:r>
              <a:rPr lang="sv-SE" dirty="0"/>
              <a:t>  </a:t>
            </a:r>
          </a:p>
          <a:p>
            <a:pPr marL="914400" lvl="2" indent="0">
              <a:buNone/>
            </a:pPr>
            <a:endParaRPr lang="sv-SE" dirty="0"/>
          </a:p>
          <a:p>
            <a:endParaRPr lang="sv-SE" dirty="0"/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9076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err="1"/>
              <a:t>Myth</a:t>
            </a:r>
            <a:r>
              <a:rPr lang="sv-SE" dirty="0"/>
              <a:t>: ”</a:t>
            </a:r>
            <a:r>
              <a:rPr lang="sv-SE" dirty="0"/>
              <a:t>Company-</a:t>
            </a:r>
            <a:r>
              <a:rPr lang="sv-SE" dirty="0" err="1"/>
              <a:t>town</a:t>
            </a:r>
            <a:r>
              <a:rPr lang="sv-SE" dirty="0"/>
              <a:t> </a:t>
            </a:r>
            <a:r>
              <a:rPr lang="sv-SE" dirty="0" err="1"/>
              <a:t>mentality</a:t>
            </a:r>
            <a:r>
              <a:rPr lang="sv-SE" dirty="0"/>
              <a:t>” 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err="1"/>
              <a:t>Individuals</a:t>
            </a:r>
            <a:r>
              <a:rPr lang="sv-SE" dirty="0"/>
              <a:t> </a:t>
            </a:r>
            <a:r>
              <a:rPr lang="sv-SE" dirty="0" err="1"/>
              <a:t>regarded</a:t>
            </a:r>
            <a:r>
              <a:rPr lang="sv-SE" dirty="0"/>
              <a:t> as </a:t>
            </a:r>
            <a:r>
              <a:rPr lang="sv-SE" dirty="0" err="1"/>
              <a:t>suffering</a:t>
            </a:r>
            <a:r>
              <a:rPr lang="sv-SE" dirty="0"/>
              <a:t> from </a:t>
            </a:r>
            <a:r>
              <a:rPr lang="sv-SE" dirty="0" err="1"/>
              <a:t>this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described</a:t>
            </a:r>
            <a:r>
              <a:rPr lang="sv-SE" dirty="0"/>
              <a:t> as:</a:t>
            </a:r>
          </a:p>
          <a:p>
            <a:r>
              <a:rPr lang="sv-SE" dirty="0" err="1"/>
              <a:t>Lacking</a:t>
            </a:r>
            <a:r>
              <a:rPr lang="sv-SE" dirty="0"/>
              <a:t> </a:t>
            </a:r>
            <a:r>
              <a:rPr lang="sv-SE" dirty="0" err="1"/>
              <a:t>development</a:t>
            </a:r>
            <a:r>
              <a:rPr lang="sv-SE" dirty="0"/>
              <a:t>, </a:t>
            </a:r>
            <a:r>
              <a:rPr lang="sv-SE" dirty="0" err="1"/>
              <a:t>characterized</a:t>
            </a:r>
            <a:r>
              <a:rPr lang="sv-SE" dirty="0"/>
              <a:t> by stagnation</a:t>
            </a:r>
          </a:p>
          <a:p>
            <a:r>
              <a:rPr lang="sv-SE" dirty="0" err="1"/>
              <a:t>Being</a:t>
            </a:r>
            <a:r>
              <a:rPr lang="sv-SE" dirty="0"/>
              <a:t> ”</a:t>
            </a:r>
            <a:r>
              <a:rPr lang="sv-SE" dirty="0" err="1"/>
              <a:t>closed</a:t>
            </a:r>
            <a:r>
              <a:rPr lang="sv-SE" dirty="0"/>
              <a:t>” </a:t>
            </a:r>
            <a:r>
              <a:rPr lang="sv-SE" dirty="0" err="1"/>
              <a:t>towards</a:t>
            </a:r>
            <a:r>
              <a:rPr lang="sv-SE" dirty="0"/>
              <a:t> </a:t>
            </a:r>
            <a:r>
              <a:rPr lang="sv-SE" dirty="0" err="1"/>
              <a:t>others</a:t>
            </a:r>
            <a:r>
              <a:rPr lang="sv-SE" dirty="0"/>
              <a:t> (</a:t>
            </a:r>
            <a:r>
              <a:rPr lang="sv-SE" dirty="0" err="1"/>
              <a:t>outside</a:t>
            </a:r>
            <a:r>
              <a:rPr lang="sv-SE" dirty="0"/>
              <a:t> the </a:t>
            </a:r>
            <a:r>
              <a:rPr lang="sv-SE" dirty="0" err="1"/>
              <a:t>local</a:t>
            </a:r>
            <a:r>
              <a:rPr lang="sv-SE" dirty="0"/>
              <a:t> </a:t>
            </a:r>
            <a:r>
              <a:rPr lang="sv-SE" dirty="0" err="1"/>
              <a:t>community</a:t>
            </a:r>
            <a:r>
              <a:rPr lang="sv-SE" dirty="0"/>
              <a:t>)</a:t>
            </a:r>
          </a:p>
          <a:p>
            <a:r>
              <a:rPr lang="sv-SE" dirty="0" err="1"/>
              <a:t>Backward</a:t>
            </a:r>
            <a:r>
              <a:rPr lang="sv-SE" dirty="0"/>
              <a:t>, </a:t>
            </a:r>
            <a:r>
              <a:rPr lang="sv-SE" dirty="0" err="1"/>
              <a:t>nostalgic</a:t>
            </a:r>
            <a:r>
              <a:rPr lang="sv-SE" dirty="0"/>
              <a:t>, passive </a:t>
            </a:r>
          </a:p>
          <a:p>
            <a:r>
              <a:rPr lang="sv-SE" dirty="0" err="1"/>
              <a:t>Dependence</a:t>
            </a:r>
            <a:r>
              <a:rPr lang="sv-SE" dirty="0"/>
              <a:t> on ”the </a:t>
            </a:r>
            <a:r>
              <a:rPr lang="sv-SE" dirty="0" err="1"/>
              <a:t>company</a:t>
            </a:r>
            <a:r>
              <a:rPr lang="sv-SE" dirty="0"/>
              <a:t>” or, later on, the </a:t>
            </a:r>
            <a:r>
              <a:rPr lang="sv-SE" dirty="0" err="1"/>
              <a:t>municipality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598159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err="1"/>
              <a:t>Experience</a:t>
            </a:r>
            <a:r>
              <a:rPr lang="sv-SE" dirty="0"/>
              <a:t>: </a:t>
            </a:r>
            <a:r>
              <a:rPr lang="sv-SE" dirty="0"/>
              <a:t>”Company-</a:t>
            </a:r>
            <a:r>
              <a:rPr lang="sv-SE" dirty="0" err="1"/>
              <a:t>town</a:t>
            </a:r>
            <a:r>
              <a:rPr lang="sv-SE" dirty="0"/>
              <a:t> </a:t>
            </a:r>
            <a:r>
              <a:rPr lang="sv-SE" dirty="0" err="1"/>
              <a:t>mentality</a:t>
            </a:r>
            <a:r>
              <a:rPr lang="sv-SE" dirty="0"/>
              <a:t>”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err="1"/>
              <a:t>Inhabitants</a:t>
            </a:r>
            <a:r>
              <a:rPr lang="sv-SE" dirty="0"/>
              <a:t> </a:t>
            </a:r>
            <a:r>
              <a:rPr lang="sv-SE" dirty="0" err="1"/>
              <a:t>themselves</a:t>
            </a:r>
            <a:r>
              <a:rPr lang="sv-SE" dirty="0"/>
              <a:t> </a:t>
            </a:r>
            <a:r>
              <a:rPr lang="sv-SE" dirty="0" err="1"/>
              <a:t>mention</a:t>
            </a:r>
            <a:r>
              <a:rPr lang="sv-SE" dirty="0"/>
              <a:t> </a:t>
            </a:r>
            <a:r>
              <a:rPr lang="sv-SE" dirty="0" err="1"/>
              <a:t>characteristics</a:t>
            </a:r>
            <a:r>
              <a:rPr lang="sv-SE" dirty="0"/>
              <a:t> like:</a:t>
            </a:r>
          </a:p>
          <a:p>
            <a:r>
              <a:rPr lang="sv-SE" dirty="0" err="1"/>
              <a:t>Helpfulness</a:t>
            </a:r>
            <a:r>
              <a:rPr lang="sv-SE" dirty="0"/>
              <a:t> and </a:t>
            </a:r>
            <a:r>
              <a:rPr lang="sv-SE" dirty="0" err="1"/>
              <a:t>cohesiveness</a:t>
            </a:r>
            <a:endParaRPr lang="sv-SE" dirty="0"/>
          </a:p>
          <a:p>
            <a:r>
              <a:rPr lang="sv-SE" dirty="0"/>
              <a:t>Social </a:t>
            </a:r>
            <a:r>
              <a:rPr lang="sv-SE" dirty="0" err="1"/>
              <a:t>control</a:t>
            </a:r>
            <a:r>
              <a:rPr lang="sv-SE" dirty="0"/>
              <a:t> and attention</a:t>
            </a:r>
          </a:p>
          <a:p>
            <a:r>
              <a:rPr lang="sv-SE" dirty="0" err="1"/>
              <a:t>Collective</a:t>
            </a:r>
            <a:r>
              <a:rPr lang="sv-SE" dirty="0"/>
              <a:t> </a:t>
            </a:r>
            <a:r>
              <a:rPr lang="sv-SE" dirty="0" err="1"/>
              <a:t>organizing</a:t>
            </a:r>
            <a:r>
              <a:rPr lang="sv-SE" dirty="0"/>
              <a:t> and </a:t>
            </a:r>
            <a:r>
              <a:rPr lang="sv-SE" dirty="0" err="1"/>
              <a:t>acting</a:t>
            </a:r>
            <a:r>
              <a:rPr lang="sv-SE" dirty="0"/>
              <a:t> </a:t>
            </a:r>
          </a:p>
          <a:p>
            <a:r>
              <a:rPr lang="sv-SE" dirty="0"/>
              <a:t>”The </a:t>
            </a:r>
            <a:r>
              <a:rPr lang="sv-SE" dirty="0" err="1"/>
              <a:t>company</a:t>
            </a:r>
            <a:r>
              <a:rPr lang="sv-SE" dirty="0"/>
              <a:t>” as a strong site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resistance</a:t>
            </a:r>
            <a:r>
              <a:rPr lang="sv-SE" dirty="0"/>
              <a:t> and </a:t>
            </a:r>
            <a:r>
              <a:rPr lang="sv-SE" dirty="0" err="1"/>
              <a:t>conflict</a:t>
            </a:r>
            <a:r>
              <a:rPr lang="sv-SE" dirty="0"/>
              <a:t>, </a:t>
            </a:r>
            <a:r>
              <a:rPr lang="sv-SE" dirty="0" err="1"/>
              <a:t>but</a:t>
            </a:r>
            <a:r>
              <a:rPr lang="sv-SE" dirty="0"/>
              <a:t> </a:t>
            </a:r>
            <a:r>
              <a:rPr lang="sv-SE" dirty="0" err="1"/>
              <a:t>also</a:t>
            </a:r>
            <a:r>
              <a:rPr lang="sv-SE" dirty="0"/>
              <a:t> </a:t>
            </a:r>
            <a:r>
              <a:rPr lang="sv-SE" dirty="0" err="1"/>
              <a:t>used</a:t>
            </a:r>
            <a:r>
              <a:rPr lang="sv-SE" dirty="0"/>
              <a:t> as a </a:t>
            </a:r>
            <a:r>
              <a:rPr lang="sv-SE" dirty="0" err="1"/>
              <a:t>resource</a:t>
            </a:r>
            <a:r>
              <a:rPr lang="sv-SE" dirty="0"/>
              <a:t> by the </a:t>
            </a:r>
            <a:r>
              <a:rPr lang="sv-SE" dirty="0" err="1"/>
              <a:t>employees</a:t>
            </a:r>
            <a:r>
              <a:rPr lang="sv-S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69961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err="1"/>
              <a:t>Peripheralized</a:t>
            </a:r>
            <a:r>
              <a:rPr lang="sv-SE" dirty="0"/>
              <a:t> </a:t>
            </a:r>
            <a:r>
              <a:rPr lang="sv-SE" dirty="0" err="1"/>
              <a:t>urbanities</a:t>
            </a:r>
            <a:r>
              <a:rPr lang="sv-SE" dirty="0"/>
              <a:t> 2: Urban </a:t>
            </a:r>
            <a:r>
              <a:rPr lang="sv-SE" dirty="0" err="1"/>
              <a:t>development</a:t>
            </a:r>
            <a:r>
              <a:rPr lang="sv-SE" dirty="0"/>
              <a:t> areas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v-SE" dirty="0"/>
              <a:t>15 areas for interventions, </a:t>
            </a:r>
            <a:r>
              <a:rPr lang="sv-SE" dirty="0" err="1"/>
              <a:t>governmental</a:t>
            </a:r>
            <a:r>
              <a:rPr lang="sv-SE" dirty="0"/>
              <a:t> definition </a:t>
            </a:r>
            <a:r>
              <a:rPr lang="sv-SE" dirty="0" err="1"/>
              <a:t>since</a:t>
            </a:r>
            <a:r>
              <a:rPr lang="sv-SE" dirty="0"/>
              <a:t> 2012:</a:t>
            </a:r>
          </a:p>
          <a:p>
            <a:r>
              <a:rPr lang="sv-SE" dirty="0" err="1"/>
              <a:t>Low</a:t>
            </a:r>
            <a:r>
              <a:rPr lang="sv-SE" dirty="0"/>
              <a:t> rate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education</a:t>
            </a:r>
            <a:r>
              <a:rPr lang="sv-SE" dirty="0"/>
              <a:t> (under 70 % got access to gymnasium)</a:t>
            </a:r>
          </a:p>
          <a:p>
            <a:r>
              <a:rPr lang="sv-SE" dirty="0" err="1"/>
              <a:t>Low</a:t>
            </a:r>
            <a:r>
              <a:rPr lang="sv-SE" dirty="0"/>
              <a:t> rate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employment</a:t>
            </a:r>
            <a:r>
              <a:rPr lang="sv-SE" dirty="0"/>
              <a:t> (under 52%)</a:t>
            </a:r>
          </a:p>
          <a:p>
            <a:r>
              <a:rPr lang="sv-SE" dirty="0"/>
              <a:t>Long- term social benefit </a:t>
            </a:r>
            <a:r>
              <a:rPr lang="sv-SE" dirty="0" err="1"/>
              <a:t>caretakers</a:t>
            </a:r>
            <a:r>
              <a:rPr lang="sv-SE" dirty="0"/>
              <a:t> (over 4,8 %)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Minimum 4000 </a:t>
            </a:r>
            <a:r>
              <a:rPr lang="sv-SE" dirty="0" err="1"/>
              <a:t>citizens</a:t>
            </a:r>
            <a:r>
              <a:rPr lang="sv-SE" dirty="0"/>
              <a:t> - </a:t>
            </a:r>
            <a:r>
              <a:rPr lang="sv-SE" dirty="0" err="1"/>
              <a:t>often</a:t>
            </a:r>
            <a:r>
              <a:rPr lang="sv-SE" dirty="0"/>
              <a:t> urban </a:t>
            </a:r>
            <a:r>
              <a:rPr lang="sv-SE" dirty="0" err="1"/>
              <a:t>districts</a:t>
            </a:r>
            <a:r>
              <a:rPr lang="sv-SE" dirty="0"/>
              <a:t> from the ”million program era”, </a:t>
            </a:r>
            <a:r>
              <a:rPr lang="sv-SE" dirty="0" err="1"/>
              <a:t>located</a:t>
            </a:r>
            <a:r>
              <a:rPr lang="sv-SE" dirty="0"/>
              <a:t> in </a:t>
            </a:r>
            <a:r>
              <a:rPr lang="sv-SE" dirty="0" err="1"/>
              <a:t>larger</a:t>
            </a:r>
            <a:r>
              <a:rPr lang="sv-SE" dirty="0"/>
              <a:t> </a:t>
            </a:r>
            <a:r>
              <a:rPr lang="sv-SE" dirty="0" err="1"/>
              <a:t>cities</a:t>
            </a: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Stockholm: Tensta, Rinkeby, </a:t>
            </a:r>
            <a:r>
              <a:rPr lang="sv-SE" dirty="0" err="1"/>
              <a:t>Ronna</a:t>
            </a:r>
            <a:r>
              <a:rPr lang="sv-SE" dirty="0"/>
              <a:t> och Hovsjö </a:t>
            </a:r>
          </a:p>
          <a:p>
            <a:pPr marL="0" indent="0">
              <a:buNone/>
            </a:pPr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6279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I: </a:t>
            </a:r>
            <a:r>
              <a:rPr lang="sv-SE" dirty="0" err="1"/>
              <a:t>Introduction</a:t>
            </a:r>
            <a:r>
              <a:rPr lang="sv-SE" dirty="0"/>
              <a:t>: </a:t>
            </a:r>
            <a:r>
              <a:rPr lang="sv-SE" dirty="0" err="1"/>
              <a:t>Today’s</a:t>
            </a:r>
            <a:r>
              <a:rPr lang="sv-SE" dirty="0"/>
              <a:t> </a:t>
            </a:r>
            <a:r>
              <a:rPr lang="sv-SE" dirty="0" err="1"/>
              <a:t>subject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To understand territorial </a:t>
            </a:r>
            <a:r>
              <a:rPr lang="sv-SE" dirty="0" err="1"/>
              <a:t>stigmatization</a:t>
            </a:r>
            <a:r>
              <a:rPr lang="sv-SE" dirty="0"/>
              <a:t> and </a:t>
            </a:r>
            <a:r>
              <a:rPr lang="sv-SE" dirty="0" err="1"/>
              <a:t>learn</a:t>
            </a:r>
            <a:r>
              <a:rPr lang="sv-SE" dirty="0"/>
              <a:t> </a:t>
            </a:r>
            <a:r>
              <a:rPr lang="sv-SE" dirty="0" err="1"/>
              <a:t>about</a:t>
            </a:r>
            <a:r>
              <a:rPr lang="sv-SE" dirty="0"/>
              <a:t> </a:t>
            </a:r>
            <a:r>
              <a:rPr lang="sv-SE" dirty="0" err="1"/>
              <a:t>methods</a:t>
            </a:r>
            <a:r>
              <a:rPr lang="sv-SE" dirty="0"/>
              <a:t> </a:t>
            </a:r>
            <a:r>
              <a:rPr lang="sv-SE" dirty="0" err="1"/>
              <a:t>used</a:t>
            </a:r>
            <a:r>
              <a:rPr lang="sv-SE" dirty="0"/>
              <a:t> </a:t>
            </a:r>
            <a:r>
              <a:rPr lang="sv-SE" dirty="0" err="1"/>
              <a:t>against</a:t>
            </a:r>
            <a:r>
              <a:rPr lang="sv-SE" dirty="0"/>
              <a:t> it, to </a:t>
            </a:r>
            <a:r>
              <a:rPr lang="sv-SE" dirty="0" err="1"/>
              <a:t>achieve</a:t>
            </a:r>
            <a:r>
              <a:rPr lang="sv-SE" dirty="0"/>
              <a:t> social </a:t>
            </a:r>
            <a:r>
              <a:rPr lang="sv-SE" dirty="0" err="1"/>
              <a:t>sustainability</a:t>
            </a:r>
            <a:r>
              <a:rPr lang="sv-SE" dirty="0"/>
              <a:t>  </a:t>
            </a:r>
          </a:p>
          <a:p>
            <a:r>
              <a:rPr lang="sv-SE" dirty="0" err="1"/>
              <a:t>Based</a:t>
            </a:r>
            <a:r>
              <a:rPr lang="sv-SE" dirty="0"/>
              <a:t> on </a:t>
            </a:r>
            <a:r>
              <a:rPr lang="sv-SE" dirty="0" err="1"/>
              <a:t>earlier</a:t>
            </a:r>
            <a:r>
              <a:rPr lang="sv-SE" dirty="0"/>
              <a:t> research </a:t>
            </a:r>
            <a:r>
              <a:rPr lang="sv-SE" dirty="0" err="1"/>
              <a:t>projects</a:t>
            </a:r>
            <a:r>
              <a:rPr lang="sv-SE" dirty="0"/>
              <a:t> on former </a:t>
            </a:r>
            <a:r>
              <a:rPr lang="sv-SE" dirty="0" err="1"/>
              <a:t>single</a:t>
            </a:r>
            <a:r>
              <a:rPr lang="sv-SE" dirty="0"/>
              <a:t> </a:t>
            </a:r>
            <a:r>
              <a:rPr lang="sv-SE" dirty="0" err="1"/>
              <a:t>industry</a:t>
            </a:r>
            <a:r>
              <a:rPr lang="sv-SE" dirty="0"/>
              <a:t> </a:t>
            </a:r>
            <a:r>
              <a:rPr lang="sv-SE" dirty="0" err="1"/>
              <a:t>communities</a:t>
            </a:r>
            <a:r>
              <a:rPr lang="sv-SE" dirty="0"/>
              <a:t> (FORMAS) and on spatial </a:t>
            </a:r>
            <a:r>
              <a:rPr lang="sv-SE" dirty="0" err="1"/>
              <a:t>stigmatization</a:t>
            </a:r>
            <a:r>
              <a:rPr lang="sv-SE" dirty="0"/>
              <a:t> and </a:t>
            </a:r>
            <a:r>
              <a:rPr lang="sv-SE" dirty="0" err="1"/>
              <a:t>rumour</a:t>
            </a:r>
            <a:r>
              <a:rPr lang="sv-SE" dirty="0"/>
              <a:t> (National Board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Housing</a:t>
            </a:r>
            <a:r>
              <a:rPr lang="sv-SE" dirty="0"/>
              <a:t>, </a:t>
            </a:r>
            <a:r>
              <a:rPr lang="sv-SE" dirty="0" err="1"/>
              <a:t>Building</a:t>
            </a:r>
            <a:r>
              <a:rPr lang="sv-SE" dirty="0"/>
              <a:t> &amp; Planning)</a:t>
            </a:r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544328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”Million program era”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The </a:t>
            </a:r>
            <a:r>
              <a:rPr lang="sv-SE" dirty="0" err="1"/>
              <a:t>concept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Swedish </a:t>
            </a:r>
            <a:r>
              <a:rPr lang="sv-SE" dirty="0" err="1"/>
              <a:t>suburbs</a:t>
            </a:r>
            <a:r>
              <a:rPr lang="sv-SE" dirty="0"/>
              <a:t> is </a:t>
            </a:r>
            <a:r>
              <a:rPr lang="sv-SE" dirty="0" err="1"/>
              <a:t>intertwined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the </a:t>
            </a:r>
            <a:r>
              <a:rPr lang="sv-SE" dirty="0" err="1"/>
              <a:t>notion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i="1" dirty="0"/>
              <a:t>”Million program era”:</a:t>
            </a:r>
          </a:p>
          <a:p>
            <a:r>
              <a:rPr lang="sv-SE" dirty="0" err="1"/>
              <a:t>Building</a:t>
            </a:r>
            <a:r>
              <a:rPr lang="sv-SE" dirty="0"/>
              <a:t> a million </a:t>
            </a:r>
            <a:r>
              <a:rPr lang="sv-SE" dirty="0" err="1"/>
              <a:t>units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housing</a:t>
            </a:r>
            <a:r>
              <a:rPr lang="sv-SE" dirty="0"/>
              <a:t> </a:t>
            </a:r>
            <a:r>
              <a:rPr lang="sv-SE" dirty="0" err="1"/>
              <a:t>during</a:t>
            </a:r>
            <a:r>
              <a:rPr lang="sv-SE" dirty="0"/>
              <a:t> 1965-1974</a:t>
            </a:r>
          </a:p>
          <a:p>
            <a:r>
              <a:rPr lang="sv-SE" dirty="0" err="1"/>
              <a:t>One</a:t>
            </a:r>
            <a:r>
              <a:rPr lang="sv-SE" dirty="0"/>
              <a:t> </a:t>
            </a:r>
            <a:r>
              <a:rPr lang="sv-SE" dirty="0" err="1"/>
              <a:t>third</a:t>
            </a:r>
            <a:r>
              <a:rPr lang="sv-SE" dirty="0"/>
              <a:t> </a:t>
            </a:r>
            <a:r>
              <a:rPr lang="sv-SE" dirty="0" err="1"/>
              <a:t>were</a:t>
            </a:r>
            <a:r>
              <a:rPr lang="sv-SE" dirty="0"/>
              <a:t> </a:t>
            </a:r>
            <a:r>
              <a:rPr lang="sv-SE" dirty="0" err="1"/>
              <a:t>high</a:t>
            </a:r>
            <a:r>
              <a:rPr lang="sv-SE" dirty="0"/>
              <a:t> </a:t>
            </a:r>
            <a:r>
              <a:rPr lang="sv-SE" dirty="0" err="1"/>
              <a:t>rise</a:t>
            </a:r>
            <a:r>
              <a:rPr lang="sv-SE" dirty="0"/>
              <a:t> </a:t>
            </a:r>
            <a:r>
              <a:rPr lang="sv-SE" dirty="0" err="1"/>
              <a:t>multifamily</a:t>
            </a:r>
            <a:r>
              <a:rPr lang="sv-SE" dirty="0"/>
              <a:t> </a:t>
            </a:r>
            <a:r>
              <a:rPr lang="sv-SE" dirty="0" err="1"/>
              <a:t>housing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four</a:t>
            </a:r>
            <a:r>
              <a:rPr lang="sv-SE" dirty="0"/>
              <a:t> </a:t>
            </a:r>
            <a:r>
              <a:rPr lang="sv-SE" dirty="0" err="1"/>
              <a:t>stories</a:t>
            </a:r>
            <a:r>
              <a:rPr lang="sv-SE" dirty="0"/>
              <a:t> or </a:t>
            </a:r>
            <a:r>
              <a:rPr lang="sv-SE" dirty="0" err="1"/>
              <a:t>more</a:t>
            </a:r>
            <a:r>
              <a:rPr lang="sv-SE" dirty="0"/>
              <a:t>, in </a:t>
            </a:r>
            <a:r>
              <a:rPr lang="sv-SE" dirty="0" err="1"/>
              <a:t>commuter</a:t>
            </a:r>
            <a:r>
              <a:rPr lang="sv-SE" dirty="0"/>
              <a:t> </a:t>
            </a:r>
            <a:r>
              <a:rPr lang="sv-SE" dirty="0" err="1"/>
              <a:t>suburbs</a:t>
            </a:r>
            <a:r>
              <a:rPr lang="sv-SE" dirty="0"/>
              <a:t>, </a:t>
            </a:r>
            <a:r>
              <a:rPr lang="sv-SE" dirty="0" err="1"/>
              <a:t>with</a:t>
            </a:r>
            <a:r>
              <a:rPr lang="sv-SE" dirty="0"/>
              <a:t> small </a:t>
            </a:r>
            <a:r>
              <a:rPr lang="sv-SE" dirty="0" err="1"/>
              <a:t>centres</a:t>
            </a:r>
            <a:endParaRPr lang="sv-SE" dirty="0"/>
          </a:p>
          <a:p>
            <a:r>
              <a:rPr lang="sv-SE" dirty="0" err="1"/>
              <a:t>Becoming</a:t>
            </a:r>
            <a:r>
              <a:rPr lang="sv-SE" dirty="0"/>
              <a:t> a symbol </a:t>
            </a:r>
            <a:r>
              <a:rPr lang="sv-SE" dirty="0" err="1"/>
              <a:t>of</a:t>
            </a:r>
            <a:r>
              <a:rPr lang="sv-SE" dirty="0"/>
              <a:t> the million program era and the </a:t>
            </a:r>
            <a:r>
              <a:rPr lang="sv-SE" dirty="0" err="1"/>
              <a:t>suburb</a:t>
            </a:r>
            <a:r>
              <a:rPr lang="sv-SE" dirty="0"/>
              <a:t> in Sweden</a:t>
            </a:r>
          </a:p>
        </p:txBody>
      </p:sp>
    </p:spTree>
    <p:extLst>
      <p:ext uri="{BB962C8B-B14F-4D97-AF65-F5344CB8AC3E}">
        <p14:creationId xmlns:p14="http://schemas.microsoft.com/office/powerpoint/2010/main" val="8310071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 err="1"/>
              <a:t>Gamlegården</a:t>
            </a:r>
            <a:r>
              <a:rPr lang="sv-SE" sz="2800" dirty="0"/>
              <a:t>, Kristianstad</a:t>
            </a: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100" y="2249488"/>
            <a:ext cx="5765800" cy="4324350"/>
          </a:xfrm>
        </p:spPr>
      </p:pic>
    </p:spTree>
    <p:extLst>
      <p:ext uri="{BB962C8B-B14F-4D97-AF65-F5344CB8AC3E}">
        <p14:creationId xmlns:p14="http://schemas.microsoft.com/office/powerpoint/2010/main" val="41780589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Araby</a:t>
            </a:r>
            <a:r>
              <a:rPr lang="sv-SE" dirty="0"/>
              <a:t>, Växjö</a:t>
            </a: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4860704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Araby</a:t>
            </a:r>
            <a:r>
              <a:rPr lang="sv-SE" dirty="0"/>
              <a:t>, </a:t>
            </a:r>
            <a:r>
              <a:rPr lang="sv-SE" dirty="0" err="1"/>
              <a:t>motive</a:t>
            </a:r>
            <a:r>
              <a:rPr lang="sv-SE" dirty="0"/>
              <a:t> from </a:t>
            </a:r>
            <a:r>
              <a:rPr lang="sv-SE" dirty="0" err="1"/>
              <a:t>disposable</a:t>
            </a:r>
            <a:r>
              <a:rPr lang="sv-SE" dirty="0"/>
              <a:t> </a:t>
            </a:r>
            <a:r>
              <a:rPr lang="sv-SE" dirty="0" err="1"/>
              <a:t>camera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2625786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Seved, Malmö</a:t>
            </a: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763" y="1417638"/>
            <a:ext cx="3531393" cy="4708525"/>
          </a:xfrm>
        </p:spPr>
      </p:pic>
    </p:spTree>
    <p:extLst>
      <p:ext uri="{BB962C8B-B14F-4D97-AF65-F5344CB8AC3E}">
        <p14:creationId xmlns:p14="http://schemas.microsoft.com/office/powerpoint/2010/main" val="3097495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Spatial </a:t>
            </a:r>
            <a:r>
              <a:rPr lang="sv-SE" dirty="0" err="1"/>
              <a:t>contingency</a:t>
            </a:r>
            <a:r>
              <a:rPr lang="sv-SE" dirty="0"/>
              <a:t>: FSIC and </a:t>
            </a:r>
            <a:r>
              <a:rPr lang="sv-SE" dirty="0" err="1"/>
              <a:t>suburbs</a:t>
            </a:r>
            <a:r>
              <a:rPr lang="sv-SE" dirty="0"/>
              <a:t> </a:t>
            </a:r>
            <a:br>
              <a:rPr lang="sv-SE" dirty="0"/>
            </a:br>
            <a:r>
              <a:rPr lang="sv-SE" sz="3100" dirty="0" err="1"/>
              <a:t>Similarities</a:t>
            </a:r>
            <a:r>
              <a:rPr lang="sv-SE" sz="3100" dirty="0"/>
              <a:t>: </a:t>
            </a:r>
            <a:r>
              <a:rPr lang="sv-SE" sz="3100" dirty="0" err="1"/>
              <a:t>Darkening</a:t>
            </a:r>
            <a:r>
              <a:rPr lang="sv-SE" sz="3100" dirty="0"/>
              <a:t> narratives </a:t>
            </a:r>
            <a:r>
              <a:rPr lang="sv-SE" sz="3100" dirty="0" err="1"/>
              <a:t>about</a:t>
            </a:r>
            <a:r>
              <a:rPr lang="sv-SE" sz="3100" dirty="0"/>
              <a:t> </a:t>
            </a:r>
            <a:r>
              <a:rPr lang="sv-SE" sz="3100" dirty="0" err="1"/>
              <a:t>places</a:t>
            </a:r>
            <a:endParaRPr lang="sv-SE" sz="31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/>
              <a:t>Stories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criminality</a:t>
            </a:r>
            <a:r>
              <a:rPr lang="sv-SE" dirty="0"/>
              <a:t> and </a:t>
            </a:r>
            <a:r>
              <a:rPr lang="sv-SE" dirty="0" err="1"/>
              <a:t>danger</a:t>
            </a:r>
            <a:endParaRPr lang="sv-SE" dirty="0"/>
          </a:p>
          <a:p>
            <a:r>
              <a:rPr lang="sv-SE" dirty="0" err="1"/>
              <a:t>Stories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ruins and </a:t>
            </a:r>
            <a:r>
              <a:rPr lang="sv-SE" dirty="0" err="1"/>
              <a:t>decline</a:t>
            </a:r>
            <a:endParaRPr lang="sv-SE" dirty="0"/>
          </a:p>
          <a:p>
            <a:r>
              <a:rPr lang="sv-SE" dirty="0" err="1"/>
              <a:t>Stories</a:t>
            </a:r>
            <a:r>
              <a:rPr lang="sv-SE" dirty="0"/>
              <a:t> </a:t>
            </a:r>
            <a:r>
              <a:rPr lang="sv-SE" dirty="0" err="1"/>
              <a:t>about</a:t>
            </a:r>
            <a:r>
              <a:rPr lang="sv-SE" dirty="0"/>
              <a:t> </a:t>
            </a:r>
            <a:r>
              <a:rPr lang="sv-SE" dirty="0" err="1"/>
              <a:t>people</a:t>
            </a:r>
            <a:r>
              <a:rPr lang="sv-SE" dirty="0"/>
              <a:t> ”</a:t>
            </a:r>
            <a:r>
              <a:rPr lang="sv-SE" dirty="0" err="1"/>
              <a:t>being</a:t>
            </a:r>
            <a:r>
              <a:rPr lang="sv-SE" dirty="0"/>
              <a:t> </a:t>
            </a:r>
            <a:r>
              <a:rPr lang="sv-SE" dirty="0" err="1"/>
              <a:t>left</a:t>
            </a:r>
            <a:r>
              <a:rPr lang="sv-SE" dirty="0"/>
              <a:t>”  </a:t>
            </a:r>
          </a:p>
          <a:p>
            <a:pPr lvl="1"/>
            <a:r>
              <a:rPr lang="sv-SE" dirty="0"/>
              <a:t>Welfare </a:t>
            </a:r>
            <a:r>
              <a:rPr lang="sv-SE" dirty="0" err="1"/>
              <a:t>dependents</a:t>
            </a:r>
            <a:endParaRPr lang="sv-SE" dirty="0"/>
          </a:p>
          <a:p>
            <a:pPr lvl="1"/>
            <a:r>
              <a:rPr lang="sv-SE" dirty="0" err="1"/>
              <a:t>Passivity</a:t>
            </a:r>
            <a:r>
              <a:rPr lang="sv-SE" dirty="0"/>
              <a:t>, lack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initiative</a:t>
            </a:r>
            <a:r>
              <a:rPr lang="sv-SE" dirty="0"/>
              <a:t> </a:t>
            </a:r>
          </a:p>
          <a:p>
            <a:pPr lvl="1"/>
            <a:r>
              <a:rPr lang="sv-SE" dirty="0" err="1"/>
              <a:t>Low</a:t>
            </a:r>
            <a:r>
              <a:rPr lang="sv-SE" dirty="0"/>
              <a:t> </a:t>
            </a:r>
            <a:r>
              <a:rPr lang="sv-SE" dirty="0" err="1"/>
              <a:t>level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education</a:t>
            </a:r>
            <a:endParaRPr lang="sv-SE" dirty="0"/>
          </a:p>
          <a:p>
            <a:pPr lvl="1"/>
            <a:r>
              <a:rPr lang="sv-SE" dirty="0" err="1"/>
              <a:t>Backwardness</a:t>
            </a:r>
            <a:r>
              <a:rPr lang="sv-SE" dirty="0"/>
              <a:t>, old gender </a:t>
            </a:r>
            <a:r>
              <a:rPr lang="sv-SE" dirty="0" err="1"/>
              <a:t>contracts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4215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err="1"/>
              <a:t>Shared</a:t>
            </a:r>
            <a:r>
              <a:rPr lang="sv-SE" dirty="0"/>
              <a:t> </a:t>
            </a:r>
            <a:r>
              <a:rPr lang="sv-SE" dirty="0" err="1"/>
              <a:t>experiences</a:t>
            </a:r>
            <a:r>
              <a:rPr lang="sv-SE" dirty="0"/>
              <a:t> by </a:t>
            </a:r>
            <a:r>
              <a:rPr lang="sv-SE" dirty="0" err="1"/>
              <a:t>inhabitants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Feeling </a:t>
            </a:r>
            <a:r>
              <a:rPr lang="sv-SE" dirty="0" err="1"/>
              <a:t>obliged</a:t>
            </a:r>
            <a:r>
              <a:rPr lang="sv-SE" dirty="0"/>
              <a:t> to </a:t>
            </a:r>
            <a:r>
              <a:rPr lang="sv-SE" i="1" dirty="0" err="1"/>
              <a:t>defend</a:t>
            </a:r>
            <a:r>
              <a:rPr lang="sv-SE" dirty="0"/>
              <a:t> the </a:t>
            </a:r>
            <a:r>
              <a:rPr lang="sv-SE" dirty="0" err="1"/>
              <a:t>neighbourhood</a:t>
            </a:r>
            <a:endParaRPr lang="sv-SE" dirty="0"/>
          </a:p>
          <a:p>
            <a:r>
              <a:rPr lang="sv-SE" dirty="0" err="1"/>
              <a:t>Being</a:t>
            </a:r>
            <a:r>
              <a:rPr lang="sv-SE" dirty="0"/>
              <a:t> </a:t>
            </a:r>
            <a:r>
              <a:rPr lang="sv-SE" dirty="0" err="1"/>
              <a:t>categorized</a:t>
            </a:r>
            <a:r>
              <a:rPr lang="sv-SE" dirty="0"/>
              <a:t> as </a:t>
            </a:r>
            <a:r>
              <a:rPr lang="sv-SE" dirty="0" err="1"/>
              <a:t>something</a:t>
            </a:r>
            <a:r>
              <a:rPr lang="sv-SE" dirty="0"/>
              <a:t> </a:t>
            </a:r>
            <a:r>
              <a:rPr lang="sv-SE" i="1" dirty="0"/>
              <a:t>negative</a:t>
            </a:r>
          </a:p>
          <a:p>
            <a:r>
              <a:rPr lang="sv-SE" dirty="0" err="1"/>
              <a:t>Expressing</a:t>
            </a:r>
            <a:r>
              <a:rPr lang="sv-SE" dirty="0"/>
              <a:t> </a:t>
            </a:r>
            <a:r>
              <a:rPr lang="sv-SE" dirty="0" err="1"/>
              <a:t>experience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i="1" dirty="0" err="1"/>
              <a:t>betrayal</a:t>
            </a:r>
            <a:r>
              <a:rPr lang="sv-SE" dirty="0"/>
              <a:t> (from the </a:t>
            </a:r>
            <a:r>
              <a:rPr lang="sv-SE" dirty="0" err="1"/>
              <a:t>state</a:t>
            </a:r>
            <a:r>
              <a:rPr lang="sv-SE" dirty="0"/>
              <a:t>, </a:t>
            </a:r>
            <a:r>
              <a:rPr lang="sv-SE" dirty="0" err="1"/>
              <a:t>politicians</a:t>
            </a:r>
            <a:r>
              <a:rPr lang="sv-SE" dirty="0"/>
              <a:t> or </a:t>
            </a:r>
            <a:r>
              <a:rPr lang="sv-SE" dirty="0" err="1"/>
              <a:t>local</a:t>
            </a:r>
            <a:r>
              <a:rPr lang="sv-SE" dirty="0"/>
              <a:t> </a:t>
            </a:r>
            <a:r>
              <a:rPr lang="sv-SE" dirty="0" err="1"/>
              <a:t>authorities</a:t>
            </a:r>
            <a:r>
              <a:rPr lang="sv-SE" dirty="0"/>
              <a:t>) </a:t>
            </a:r>
          </a:p>
          <a:p>
            <a:r>
              <a:rPr lang="sv-SE" dirty="0" err="1"/>
              <a:t>Having</a:t>
            </a:r>
            <a:r>
              <a:rPr lang="sv-SE" dirty="0"/>
              <a:t> a </a:t>
            </a:r>
            <a:r>
              <a:rPr lang="sv-SE" dirty="0" err="1"/>
              <a:t>more</a:t>
            </a:r>
            <a:r>
              <a:rPr lang="sv-SE" dirty="0"/>
              <a:t> positive </a:t>
            </a:r>
            <a:r>
              <a:rPr lang="sv-SE" dirty="0" err="1"/>
              <a:t>view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their</a:t>
            </a:r>
            <a:r>
              <a:rPr lang="sv-SE" dirty="0"/>
              <a:t> </a:t>
            </a:r>
            <a:r>
              <a:rPr lang="sv-SE" dirty="0" err="1"/>
              <a:t>place</a:t>
            </a:r>
            <a:r>
              <a:rPr lang="sv-SE" dirty="0"/>
              <a:t> </a:t>
            </a:r>
            <a:r>
              <a:rPr lang="sv-SE" i="1" dirty="0" err="1"/>
              <a:t>themselves</a:t>
            </a:r>
            <a:endParaRPr lang="sv-SE" i="1" dirty="0"/>
          </a:p>
          <a:p>
            <a:r>
              <a:rPr lang="sv-SE" dirty="0" err="1"/>
              <a:t>Speaking</a:t>
            </a:r>
            <a:r>
              <a:rPr lang="sv-SE" dirty="0"/>
              <a:t> </a:t>
            </a:r>
            <a:r>
              <a:rPr lang="sv-SE" dirty="0" err="1"/>
              <a:t>about</a:t>
            </a:r>
            <a:r>
              <a:rPr lang="sv-SE" dirty="0"/>
              <a:t> and </a:t>
            </a:r>
            <a:r>
              <a:rPr lang="sv-SE" dirty="0" err="1"/>
              <a:t>appreciating</a:t>
            </a:r>
            <a:r>
              <a:rPr lang="sv-SE" dirty="0"/>
              <a:t> </a:t>
            </a:r>
            <a:r>
              <a:rPr lang="sv-SE" i="1" dirty="0" err="1"/>
              <a:t>cohesiveness</a:t>
            </a:r>
            <a:r>
              <a:rPr lang="sv-SE" dirty="0"/>
              <a:t> </a:t>
            </a:r>
          </a:p>
          <a:p>
            <a:r>
              <a:rPr lang="sv-SE" dirty="0" err="1"/>
              <a:t>Experience</a:t>
            </a:r>
            <a:r>
              <a:rPr lang="sv-SE" dirty="0"/>
              <a:t> </a:t>
            </a:r>
            <a:r>
              <a:rPr lang="sv-SE" dirty="0" err="1"/>
              <a:t>constant</a:t>
            </a:r>
            <a:r>
              <a:rPr lang="sv-SE" dirty="0"/>
              <a:t> </a:t>
            </a:r>
            <a:r>
              <a:rPr lang="sv-SE" i="1" dirty="0" err="1"/>
              <a:t>mobility</a:t>
            </a:r>
            <a:r>
              <a:rPr lang="sv-SE" dirty="0"/>
              <a:t> as </a:t>
            </a:r>
            <a:r>
              <a:rPr lang="sv-SE" dirty="0" err="1"/>
              <a:t>tiresome</a:t>
            </a:r>
            <a:endParaRPr lang="sv-SE" dirty="0"/>
          </a:p>
          <a:p>
            <a:r>
              <a:rPr lang="sv-SE" dirty="0"/>
              <a:t>Feeling </a:t>
            </a:r>
            <a:r>
              <a:rPr lang="sv-SE" i="1" dirty="0" err="1"/>
              <a:t>bereaved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their</a:t>
            </a:r>
            <a:r>
              <a:rPr lang="sv-SE" dirty="0"/>
              <a:t> </a:t>
            </a:r>
            <a:r>
              <a:rPr lang="sv-SE" dirty="0" err="1"/>
              <a:t>place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6400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Spatial </a:t>
            </a:r>
            <a:r>
              <a:rPr lang="sv-SE" dirty="0" err="1"/>
              <a:t>contingency</a:t>
            </a:r>
            <a:r>
              <a:rPr lang="sv-SE" dirty="0"/>
              <a:t>: FSIC and </a:t>
            </a:r>
            <a:r>
              <a:rPr lang="sv-SE" dirty="0" err="1"/>
              <a:t>suburbs</a:t>
            </a:r>
            <a:r>
              <a:rPr lang="sv-SE" dirty="0"/>
              <a:t> </a:t>
            </a:r>
            <a:br>
              <a:rPr lang="sv-SE" dirty="0"/>
            </a:br>
            <a:r>
              <a:rPr lang="sv-SE" dirty="0" err="1"/>
              <a:t>Differences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A04DA3"/>
              </a:buClr>
            </a:pPr>
            <a:r>
              <a:rPr lang="sv-SE" dirty="0">
                <a:solidFill>
                  <a:prstClr val="black"/>
                </a:solidFill>
              </a:rPr>
              <a:t>Age </a:t>
            </a:r>
            <a:r>
              <a:rPr lang="sv-SE" dirty="0" err="1">
                <a:solidFill>
                  <a:prstClr val="black"/>
                </a:solidFill>
              </a:rPr>
              <a:t>structure</a:t>
            </a:r>
            <a:endParaRPr lang="sv-SE" dirty="0">
              <a:solidFill>
                <a:prstClr val="black"/>
              </a:solidFill>
            </a:endParaRPr>
          </a:p>
          <a:p>
            <a:pPr lvl="0">
              <a:buClr>
                <a:srgbClr val="A04DA3"/>
              </a:buClr>
            </a:pPr>
            <a:r>
              <a:rPr lang="sv-SE" dirty="0" err="1">
                <a:solidFill>
                  <a:prstClr val="black"/>
                </a:solidFill>
              </a:rPr>
              <a:t>Geography</a:t>
            </a:r>
            <a:r>
              <a:rPr lang="sv-SE" dirty="0">
                <a:solidFill>
                  <a:prstClr val="black"/>
                </a:solidFill>
              </a:rPr>
              <a:t> and </a:t>
            </a:r>
            <a:r>
              <a:rPr lang="sv-SE" dirty="0" err="1">
                <a:solidFill>
                  <a:prstClr val="black"/>
                </a:solidFill>
              </a:rPr>
              <a:t>density</a:t>
            </a:r>
            <a:endParaRPr lang="sv-SE" dirty="0">
              <a:solidFill>
                <a:prstClr val="black"/>
              </a:solidFill>
            </a:endParaRPr>
          </a:p>
          <a:p>
            <a:pPr lvl="0">
              <a:buClr>
                <a:srgbClr val="A04DA3"/>
              </a:buClr>
            </a:pPr>
            <a:r>
              <a:rPr lang="sv-SE" dirty="0">
                <a:solidFill>
                  <a:prstClr val="black"/>
                </a:solidFill>
              </a:rPr>
              <a:t>Forms </a:t>
            </a:r>
            <a:r>
              <a:rPr lang="sv-SE" dirty="0" err="1">
                <a:solidFill>
                  <a:prstClr val="black"/>
                </a:solidFill>
              </a:rPr>
              <a:t>of</a:t>
            </a:r>
            <a:r>
              <a:rPr lang="sv-SE" dirty="0">
                <a:solidFill>
                  <a:prstClr val="black"/>
                </a:solidFill>
              </a:rPr>
              <a:t> </a:t>
            </a:r>
            <a:r>
              <a:rPr lang="sv-SE" dirty="0" err="1">
                <a:solidFill>
                  <a:prstClr val="black"/>
                </a:solidFill>
              </a:rPr>
              <a:t>housing</a:t>
            </a:r>
            <a:endParaRPr lang="sv-SE" dirty="0">
              <a:solidFill>
                <a:prstClr val="black"/>
              </a:solidFill>
            </a:endParaRPr>
          </a:p>
          <a:p>
            <a:pPr marL="109728" indent="0">
              <a:buNone/>
            </a:pPr>
            <a:endParaRPr lang="sv-SE" dirty="0"/>
          </a:p>
          <a:p>
            <a:r>
              <a:rPr lang="sv-SE" dirty="0" err="1"/>
              <a:t>Explanatory</a:t>
            </a:r>
            <a:r>
              <a:rPr lang="sv-SE" dirty="0"/>
              <a:t> </a:t>
            </a:r>
            <a:r>
              <a:rPr lang="sv-SE" dirty="0" err="1"/>
              <a:t>models</a:t>
            </a:r>
            <a:r>
              <a:rPr lang="sv-SE" dirty="0"/>
              <a:t> for </a:t>
            </a:r>
            <a:r>
              <a:rPr lang="sv-SE" dirty="0" err="1"/>
              <a:t>lacking</a:t>
            </a:r>
            <a:r>
              <a:rPr lang="sv-SE" dirty="0"/>
              <a:t> </a:t>
            </a:r>
            <a:r>
              <a:rPr lang="sv-SE" dirty="0" err="1"/>
              <a:t>development</a:t>
            </a:r>
            <a:r>
              <a:rPr lang="sv-SE" dirty="0"/>
              <a:t>:</a:t>
            </a:r>
          </a:p>
          <a:p>
            <a:pPr lvl="1"/>
            <a:r>
              <a:rPr lang="sv-SE" dirty="0"/>
              <a:t>Company-</a:t>
            </a:r>
            <a:r>
              <a:rPr lang="sv-SE" dirty="0" err="1"/>
              <a:t>town</a:t>
            </a:r>
            <a:r>
              <a:rPr lang="sv-SE" dirty="0"/>
              <a:t> </a:t>
            </a:r>
            <a:r>
              <a:rPr lang="sv-SE" dirty="0" err="1"/>
              <a:t>mentality</a:t>
            </a:r>
            <a:r>
              <a:rPr lang="sv-SE" dirty="0"/>
              <a:t> (bruksanda)</a:t>
            </a:r>
          </a:p>
          <a:p>
            <a:pPr lvl="1"/>
            <a:r>
              <a:rPr lang="sv-SE" dirty="0" err="1"/>
              <a:t>Ethnic</a:t>
            </a:r>
            <a:r>
              <a:rPr lang="sv-SE" dirty="0"/>
              <a:t>/</a:t>
            </a:r>
            <a:r>
              <a:rPr lang="sv-SE" dirty="0" err="1"/>
              <a:t>religious</a:t>
            </a:r>
            <a:r>
              <a:rPr lang="sv-SE" dirty="0"/>
              <a:t> </a:t>
            </a:r>
            <a:r>
              <a:rPr lang="sv-SE" dirty="0" err="1"/>
              <a:t>otherness</a:t>
            </a:r>
            <a:endParaRPr lang="sv-SE" dirty="0"/>
          </a:p>
          <a:p>
            <a:pPr marL="457200" lvl="1" indent="0">
              <a:buNone/>
            </a:pPr>
            <a:endParaRPr lang="sv-SE" dirty="0"/>
          </a:p>
          <a:p>
            <a:pPr lvl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6094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err="1"/>
              <a:t>Historical</a:t>
            </a:r>
            <a:r>
              <a:rPr lang="sv-SE" dirty="0"/>
              <a:t> </a:t>
            </a:r>
            <a:r>
              <a:rPr lang="sv-SE" dirty="0" err="1"/>
              <a:t>contingency</a:t>
            </a:r>
            <a:r>
              <a:rPr lang="sv-SE" dirty="0"/>
              <a:t>: The </a:t>
            </a:r>
            <a:r>
              <a:rPr lang="sv-SE" dirty="0" err="1"/>
              <a:t>colour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fear</a:t>
            </a:r>
            <a:r>
              <a:rPr lang="sv-SE" dirty="0"/>
              <a:t> (</a:t>
            </a:r>
            <a:r>
              <a:rPr lang="sv-SE" dirty="0" err="1"/>
              <a:t>Dikec</a:t>
            </a:r>
            <a:r>
              <a:rPr lang="sv-SE" dirty="0"/>
              <a:t>):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The ”</a:t>
            </a:r>
            <a:r>
              <a:rPr lang="sv-SE" dirty="0" err="1"/>
              <a:t>Banlieue</a:t>
            </a:r>
            <a:r>
              <a:rPr lang="sv-SE" dirty="0"/>
              <a:t>” </a:t>
            </a:r>
            <a:r>
              <a:rPr lang="sv-SE" dirty="0" err="1"/>
              <a:t>originally</a:t>
            </a:r>
            <a:r>
              <a:rPr lang="sv-SE" dirty="0"/>
              <a:t> just </a:t>
            </a:r>
            <a:r>
              <a:rPr lang="sv-SE" dirty="0" err="1"/>
              <a:t>defined</a:t>
            </a:r>
            <a:r>
              <a:rPr lang="sv-SE" dirty="0"/>
              <a:t> as ”</a:t>
            </a:r>
            <a:r>
              <a:rPr lang="sv-SE" dirty="0" err="1"/>
              <a:t>peripheral</a:t>
            </a:r>
            <a:r>
              <a:rPr lang="sv-SE" dirty="0"/>
              <a:t>”</a:t>
            </a:r>
          </a:p>
          <a:p>
            <a:endParaRPr lang="sv-SE" dirty="0"/>
          </a:p>
          <a:p>
            <a:r>
              <a:rPr lang="sv-SE" dirty="0" err="1"/>
              <a:t>Working</a:t>
            </a:r>
            <a:r>
              <a:rPr lang="sv-SE" dirty="0"/>
              <a:t> </a:t>
            </a:r>
            <a:r>
              <a:rPr lang="sv-SE" dirty="0" err="1"/>
              <a:t>class</a:t>
            </a:r>
            <a:r>
              <a:rPr lang="sv-SE" dirty="0"/>
              <a:t> </a:t>
            </a:r>
            <a:r>
              <a:rPr lang="sv-SE" dirty="0" err="1"/>
              <a:t>described</a:t>
            </a:r>
            <a:r>
              <a:rPr lang="sv-SE" dirty="0"/>
              <a:t> as the </a:t>
            </a:r>
            <a:r>
              <a:rPr lang="sv-SE" dirty="0" err="1"/>
              <a:t>threat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suburbs</a:t>
            </a:r>
            <a:r>
              <a:rPr lang="sv-SE" dirty="0"/>
              <a:t> in the 1970’s</a:t>
            </a:r>
          </a:p>
          <a:p>
            <a:endParaRPr lang="sv-SE" dirty="0"/>
          </a:p>
          <a:p>
            <a:r>
              <a:rPr lang="sv-SE" dirty="0"/>
              <a:t>”</a:t>
            </a:r>
            <a:r>
              <a:rPr lang="sv-SE" dirty="0" err="1"/>
              <a:t>Etnification</a:t>
            </a:r>
            <a:r>
              <a:rPr lang="sv-SE" dirty="0"/>
              <a:t>”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these</a:t>
            </a:r>
            <a:r>
              <a:rPr lang="sv-SE" dirty="0"/>
              <a:t> areas </a:t>
            </a:r>
            <a:r>
              <a:rPr lang="sv-SE" dirty="0" err="1"/>
              <a:t>began</a:t>
            </a:r>
            <a:r>
              <a:rPr lang="sv-SE" dirty="0"/>
              <a:t> 1980-1990  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 err="1"/>
              <a:t>Now</a:t>
            </a:r>
            <a:r>
              <a:rPr lang="sv-SE" dirty="0"/>
              <a:t> the areas </a:t>
            </a:r>
            <a:r>
              <a:rPr lang="sv-SE" dirty="0" err="1"/>
              <a:t>connotates</a:t>
            </a:r>
            <a:r>
              <a:rPr lang="sv-SE" dirty="0"/>
              <a:t> </a:t>
            </a:r>
            <a:r>
              <a:rPr lang="sv-SE" dirty="0" err="1"/>
              <a:t>alterity</a:t>
            </a:r>
            <a:r>
              <a:rPr lang="sv-SE" dirty="0"/>
              <a:t>, </a:t>
            </a:r>
            <a:r>
              <a:rPr lang="sv-SE" dirty="0" err="1"/>
              <a:t>insecurity</a:t>
            </a:r>
            <a:r>
              <a:rPr lang="sv-SE" dirty="0"/>
              <a:t> and deprivation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8855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err="1"/>
              <a:t>Contingency</a:t>
            </a:r>
            <a:r>
              <a:rPr lang="sv-SE" dirty="0"/>
              <a:t> in </a:t>
            </a:r>
            <a:r>
              <a:rPr lang="sv-SE" dirty="0" err="1"/>
              <a:t>time</a:t>
            </a:r>
            <a:r>
              <a:rPr lang="sv-SE" dirty="0"/>
              <a:t> and space </a:t>
            </a:r>
            <a:r>
              <a:rPr lang="sv-SE" dirty="0" err="1"/>
              <a:t>both</a:t>
            </a:r>
            <a:r>
              <a:rPr lang="sv-SE" dirty="0"/>
              <a:t>: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9600" y="1573696"/>
            <a:ext cx="10972800" cy="4525963"/>
          </a:xfrm>
        </p:spPr>
        <p:txBody>
          <a:bodyPr/>
          <a:lstStyle/>
          <a:p>
            <a:r>
              <a:rPr lang="sv-SE" dirty="0" err="1"/>
              <a:t>Gentrification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earlier</a:t>
            </a:r>
            <a:r>
              <a:rPr lang="sv-SE" dirty="0"/>
              <a:t> </a:t>
            </a:r>
            <a:r>
              <a:rPr lang="sv-SE" dirty="0" err="1"/>
              <a:t>stigmatized</a:t>
            </a:r>
            <a:r>
              <a:rPr lang="sv-SE" dirty="0"/>
              <a:t> areas 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dirty="0" err="1"/>
              <a:t>Examples</a:t>
            </a:r>
            <a:r>
              <a:rPr lang="sv-SE" dirty="0"/>
              <a:t>: </a:t>
            </a:r>
          </a:p>
          <a:p>
            <a:r>
              <a:rPr lang="sv-SE" dirty="0"/>
              <a:t>Söder, Stockholm</a:t>
            </a:r>
          </a:p>
          <a:p>
            <a:r>
              <a:rPr lang="sv-SE" dirty="0"/>
              <a:t>Möllevången, Malmö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A </a:t>
            </a:r>
            <a:r>
              <a:rPr lang="sv-SE" dirty="0" err="1"/>
              <a:t>matter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class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6526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Points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departure</a:t>
            </a:r>
            <a:r>
              <a:rPr lang="sv-SE" dirty="0"/>
              <a:t>:</a:t>
            </a:r>
            <a:br>
              <a:rPr lang="sv-SE" dirty="0"/>
            </a:br>
            <a:r>
              <a:rPr lang="sv-SE" dirty="0"/>
              <a:t>The spatial </a:t>
            </a:r>
            <a:r>
              <a:rPr lang="sv-SE" dirty="0" err="1"/>
              <a:t>aspects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power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97565" y="1560444"/>
            <a:ext cx="10972800" cy="4525963"/>
          </a:xfrm>
        </p:spPr>
        <p:txBody>
          <a:bodyPr>
            <a:normAutofit lnSpcReduction="10000"/>
          </a:bodyPr>
          <a:lstStyle/>
          <a:p>
            <a:pPr lvl="0"/>
            <a:r>
              <a:rPr lang="sv-SE" dirty="0" err="1">
                <a:solidFill>
                  <a:prstClr val="black"/>
                </a:solidFill>
              </a:rPr>
              <a:t>Periphery</a:t>
            </a:r>
            <a:r>
              <a:rPr lang="sv-SE" dirty="0">
                <a:solidFill>
                  <a:prstClr val="black"/>
                </a:solidFill>
              </a:rPr>
              <a:t> as </a:t>
            </a:r>
            <a:r>
              <a:rPr lang="sv-SE" dirty="0" err="1">
                <a:solidFill>
                  <a:prstClr val="black"/>
                </a:solidFill>
              </a:rPr>
              <a:t>something</a:t>
            </a:r>
            <a:r>
              <a:rPr lang="sv-SE" dirty="0">
                <a:solidFill>
                  <a:prstClr val="black"/>
                </a:solidFill>
              </a:rPr>
              <a:t> </a:t>
            </a:r>
            <a:r>
              <a:rPr lang="sv-SE" dirty="0" err="1">
                <a:solidFill>
                  <a:prstClr val="black"/>
                </a:solidFill>
              </a:rPr>
              <a:t>constructed</a:t>
            </a:r>
            <a:r>
              <a:rPr lang="sv-SE" dirty="0">
                <a:solidFill>
                  <a:prstClr val="black"/>
                </a:solidFill>
              </a:rPr>
              <a:t> </a:t>
            </a:r>
            <a:r>
              <a:rPr lang="sv-SE" dirty="0" err="1">
                <a:solidFill>
                  <a:prstClr val="black"/>
                </a:solidFill>
              </a:rPr>
              <a:t>regardless</a:t>
            </a:r>
            <a:r>
              <a:rPr lang="sv-SE" dirty="0">
                <a:solidFill>
                  <a:prstClr val="black"/>
                </a:solidFill>
              </a:rPr>
              <a:t> </a:t>
            </a:r>
            <a:r>
              <a:rPr lang="sv-SE" dirty="0" err="1">
                <a:solidFill>
                  <a:prstClr val="black"/>
                </a:solidFill>
              </a:rPr>
              <a:t>of</a:t>
            </a:r>
            <a:r>
              <a:rPr lang="sv-SE" dirty="0">
                <a:solidFill>
                  <a:prstClr val="black"/>
                </a:solidFill>
              </a:rPr>
              <a:t> </a:t>
            </a:r>
            <a:r>
              <a:rPr lang="sv-SE" dirty="0" err="1">
                <a:solidFill>
                  <a:prstClr val="black"/>
                </a:solidFill>
              </a:rPr>
              <a:t>geography</a:t>
            </a:r>
            <a:r>
              <a:rPr lang="sv-SE" dirty="0">
                <a:solidFill>
                  <a:prstClr val="black"/>
                </a:solidFill>
              </a:rPr>
              <a:t> – and </a:t>
            </a:r>
            <a:r>
              <a:rPr lang="sv-SE" dirty="0" err="1">
                <a:solidFill>
                  <a:prstClr val="black"/>
                </a:solidFill>
              </a:rPr>
              <a:t>numbers</a:t>
            </a:r>
            <a:r>
              <a:rPr lang="sv-SE" dirty="0"/>
              <a:t> – </a:t>
            </a:r>
            <a:r>
              <a:rPr lang="sv-SE" dirty="0" err="1"/>
              <a:t>instead</a:t>
            </a:r>
            <a:r>
              <a:rPr lang="sv-SE" dirty="0"/>
              <a:t> </a:t>
            </a:r>
            <a:r>
              <a:rPr lang="sv-SE" dirty="0" err="1"/>
              <a:t>being</a:t>
            </a:r>
            <a:r>
              <a:rPr lang="sv-SE" dirty="0"/>
              <a:t> a relation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power</a:t>
            </a:r>
            <a:endParaRPr lang="sv-SE" dirty="0"/>
          </a:p>
          <a:p>
            <a:r>
              <a:rPr lang="sv-SE" dirty="0" err="1"/>
              <a:t>Reproducing</a:t>
            </a:r>
            <a:r>
              <a:rPr lang="sv-SE" dirty="0"/>
              <a:t> </a:t>
            </a:r>
            <a:r>
              <a:rPr lang="sv-SE" dirty="0" err="1"/>
              <a:t>periphery</a:t>
            </a:r>
            <a:r>
              <a:rPr lang="sv-SE" dirty="0"/>
              <a:t> is </a:t>
            </a:r>
            <a:r>
              <a:rPr lang="sv-SE" dirty="0" err="1"/>
              <a:t>made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”</a:t>
            </a:r>
            <a:r>
              <a:rPr lang="sv-SE" dirty="0" err="1"/>
              <a:t>help</a:t>
            </a:r>
            <a:r>
              <a:rPr lang="sv-SE" dirty="0"/>
              <a:t>” from </a:t>
            </a:r>
            <a:r>
              <a:rPr lang="sv-SE" dirty="0" err="1"/>
              <a:t>other</a:t>
            </a:r>
            <a:r>
              <a:rPr lang="sv-SE" dirty="0"/>
              <a:t> </a:t>
            </a:r>
            <a:r>
              <a:rPr lang="sv-SE" dirty="0" err="1"/>
              <a:t>dichotomies</a:t>
            </a:r>
            <a:r>
              <a:rPr lang="sv-SE" dirty="0"/>
              <a:t>- Charles </a:t>
            </a:r>
            <a:r>
              <a:rPr lang="sv-SE" dirty="0" err="1"/>
              <a:t>Tilly’s</a:t>
            </a:r>
            <a:r>
              <a:rPr lang="sv-SE" dirty="0"/>
              <a:t> ”</a:t>
            </a:r>
            <a:r>
              <a:rPr lang="sv-SE" dirty="0" err="1"/>
              <a:t>shortcuts</a:t>
            </a:r>
            <a:r>
              <a:rPr lang="sv-SE" dirty="0"/>
              <a:t>” (</a:t>
            </a:r>
            <a:r>
              <a:rPr lang="sv-SE" i="1" dirty="0"/>
              <a:t>Durable </a:t>
            </a:r>
            <a:r>
              <a:rPr lang="sv-SE" i="1" dirty="0" err="1"/>
              <a:t>inequalities</a:t>
            </a:r>
            <a:r>
              <a:rPr lang="sv-SE" dirty="0"/>
              <a:t>, 1999) f. ex. </a:t>
            </a:r>
            <a:r>
              <a:rPr lang="sv-SE" dirty="0" err="1"/>
              <a:t>class</a:t>
            </a:r>
            <a:r>
              <a:rPr lang="sv-SE" dirty="0"/>
              <a:t> and </a:t>
            </a:r>
            <a:r>
              <a:rPr lang="sv-SE" dirty="0" err="1"/>
              <a:t>ethnicity</a:t>
            </a:r>
            <a:r>
              <a:rPr lang="sv-SE" dirty="0"/>
              <a:t>, leading to segregation and </a:t>
            </a:r>
            <a:r>
              <a:rPr lang="sv-SE" dirty="0" err="1"/>
              <a:t>inequality</a:t>
            </a:r>
            <a:endParaRPr lang="sv-SE" dirty="0"/>
          </a:p>
          <a:p>
            <a:r>
              <a:rPr lang="sv-SE" dirty="0"/>
              <a:t>”the </a:t>
            </a:r>
            <a:r>
              <a:rPr lang="sv-SE" dirty="0" err="1"/>
              <a:t>Spacialization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social policy” as a solution to the paradox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equal</a:t>
            </a:r>
            <a:r>
              <a:rPr lang="sv-SE" dirty="0"/>
              <a:t> </a:t>
            </a:r>
            <a:r>
              <a:rPr lang="sv-SE" dirty="0" err="1"/>
              <a:t>citizenship</a:t>
            </a:r>
            <a:r>
              <a:rPr lang="sv-SE" dirty="0"/>
              <a:t> and social </a:t>
            </a:r>
            <a:r>
              <a:rPr lang="sv-SE" dirty="0" err="1"/>
              <a:t>injustice</a:t>
            </a:r>
            <a:r>
              <a:rPr lang="sv-SE" dirty="0"/>
              <a:t> in </a:t>
            </a:r>
            <a:r>
              <a:rPr lang="sv-SE" dirty="0" err="1"/>
              <a:t>France</a:t>
            </a:r>
            <a:r>
              <a:rPr lang="sv-SE" dirty="0"/>
              <a:t> (</a:t>
            </a:r>
            <a:r>
              <a:rPr lang="sv-SE" dirty="0" err="1"/>
              <a:t>Dikec</a:t>
            </a:r>
            <a:r>
              <a:rPr lang="sv-SE" dirty="0"/>
              <a:t>) – </a:t>
            </a:r>
            <a:r>
              <a:rPr lang="sv-SE" dirty="0" err="1"/>
              <a:t>creating</a:t>
            </a:r>
            <a:r>
              <a:rPr lang="sv-SE" dirty="0"/>
              <a:t> </a:t>
            </a:r>
            <a:r>
              <a:rPr lang="sv-SE" dirty="0" err="1"/>
              <a:t>spaces</a:t>
            </a:r>
            <a:r>
              <a:rPr lang="sv-SE" dirty="0"/>
              <a:t> ”</a:t>
            </a:r>
            <a:r>
              <a:rPr lang="sv-SE" dirty="0" err="1"/>
              <a:t>outside</a:t>
            </a:r>
            <a:r>
              <a:rPr lang="sv-SE" dirty="0"/>
              <a:t>” the nation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7382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III </a:t>
            </a:r>
            <a:r>
              <a:rPr lang="sv-SE" dirty="0" err="1"/>
              <a:t>Darkening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places</a:t>
            </a:r>
            <a:br>
              <a:rPr lang="sv-SE" dirty="0"/>
            </a:br>
            <a:r>
              <a:rPr lang="sv-SE" sz="2000" dirty="0"/>
              <a:t>Foto: Stockholms stadsmuseum</a:t>
            </a: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3172" y="1600200"/>
            <a:ext cx="5805655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0482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The </a:t>
            </a:r>
            <a:r>
              <a:rPr lang="sv-SE" dirty="0" err="1"/>
              <a:t>two</a:t>
            </a:r>
            <a:r>
              <a:rPr lang="sv-SE" dirty="0"/>
              <a:t> </a:t>
            </a:r>
            <a:r>
              <a:rPr lang="sv-SE" dirty="0" err="1"/>
              <a:t>aspects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otherness</a:t>
            </a:r>
            <a:r>
              <a:rPr lang="sv-SE" dirty="0"/>
              <a:t>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  <a:p>
            <a:r>
              <a:rPr lang="sv-SE" dirty="0"/>
              <a:t>The double </a:t>
            </a:r>
            <a:r>
              <a:rPr lang="sv-SE" dirty="0" err="1"/>
              <a:t>character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stigma, </a:t>
            </a:r>
            <a:r>
              <a:rPr lang="sv-SE" dirty="0" err="1"/>
              <a:t>describing</a:t>
            </a:r>
            <a:r>
              <a:rPr lang="sv-SE" dirty="0"/>
              <a:t> the areas in terms </a:t>
            </a:r>
            <a:r>
              <a:rPr lang="sv-SE" dirty="0" err="1"/>
              <a:t>of</a:t>
            </a:r>
            <a:r>
              <a:rPr lang="sv-SE" dirty="0"/>
              <a:t>:</a:t>
            </a:r>
          </a:p>
          <a:p>
            <a:pPr lvl="1"/>
            <a:r>
              <a:rPr lang="sv-SE" dirty="0" err="1"/>
              <a:t>Danger</a:t>
            </a:r>
            <a:r>
              <a:rPr lang="sv-SE" dirty="0"/>
              <a:t> (the ”dark </a:t>
            </a:r>
            <a:r>
              <a:rPr lang="sv-SE" dirty="0" err="1"/>
              <a:t>ditch</a:t>
            </a:r>
            <a:r>
              <a:rPr lang="sv-SE" dirty="0"/>
              <a:t>”)</a:t>
            </a:r>
          </a:p>
          <a:p>
            <a:pPr lvl="1"/>
            <a:r>
              <a:rPr lang="sv-SE" dirty="0" err="1"/>
              <a:t>Exotisation</a:t>
            </a:r>
            <a:r>
              <a:rPr lang="sv-SE" dirty="0"/>
              <a:t>  (the ”</a:t>
            </a:r>
            <a:r>
              <a:rPr lang="sv-SE" dirty="0" err="1"/>
              <a:t>white</a:t>
            </a:r>
            <a:r>
              <a:rPr lang="sv-SE" dirty="0"/>
              <a:t> </a:t>
            </a:r>
            <a:r>
              <a:rPr lang="sv-SE" dirty="0" err="1"/>
              <a:t>ditch</a:t>
            </a:r>
            <a:r>
              <a:rPr lang="sv-SE" dirty="0"/>
              <a:t>”)</a:t>
            </a:r>
          </a:p>
          <a:p>
            <a:pPr lvl="1"/>
            <a:endParaRPr lang="sv-SE" dirty="0"/>
          </a:p>
          <a:p>
            <a:pPr lvl="1"/>
            <a:r>
              <a:rPr lang="sv-SE" dirty="0" err="1"/>
              <a:t>Both</a:t>
            </a:r>
            <a:r>
              <a:rPr lang="sv-SE" dirty="0"/>
              <a:t> </a:t>
            </a:r>
            <a:r>
              <a:rPr lang="sv-SE" dirty="0" err="1"/>
              <a:t>creating</a:t>
            </a:r>
            <a:r>
              <a:rPr lang="sv-SE" dirty="0"/>
              <a:t> a </a:t>
            </a:r>
            <a:r>
              <a:rPr lang="sv-SE" i="1" dirty="0"/>
              <a:t>dramatic</a:t>
            </a:r>
            <a:r>
              <a:rPr lang="sv-SE" dirty="0"/>
              <a:t> relationship to the area</a:t>
            </a:r>
          </a:p>
          <a:p>
            <a:pPr marL="411480" lvl="1" indent="0">
              <a:buNone/>
            </a:pPr>
            <a:r>
              <a:rPr lang="sv-SE" dirty="0"/>
              <a:t>			…</a:t>
            </a:r>
            <a:r>
              <a:rPr lang="sv-SE" dirty="0" err="1"/>
              <a:t>building</a:t>
            </a:r>
            <a:r>
              <a:rPr lang="sv-SE" dirty="0"/>
              <a:t> </a:t>
            </a:r>
            <a:r>
              <a:rPr lang="sv-SE" dirty="0" err="1"/>
              <a:t>otherness</a:t>
            </a:r>
            <a:endParaRPr lang="sv-SE" dirty="0"/>
          </a:p>
          <a:p>
            <a:pPr marL="109728" indent="0">
              <a:buNone/>
            </a:pPr>
            <a:endParaRPr lang="sv-SE" dirty="0"/>
          </a:p>
          <a:p>
            <a:endParaRPr lang="sv-SE" dirty="0"/>
          </a:p>
          <a:p>
            <a:pPr marL="109728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0680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Why</a:t>
            </a:r>
            <a:r>
              <a:rPr lang="sv-SE" dirty="0"/>
              <a:t> </a:t>
            </a:r>
            <a:r>
              <a:rPr lang="sv-SE" dirty="0" err="1"/>
              <a:t>darkening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peripheralized</a:t>
            </a:r>
            <a:r>
              <a:rPr lang="sv-SE" dirty="0"/>
              <a:t> </a:t>
            </a:r>
            <a:r>
              <a:rPr lang="sv-SE" dirty="0" err="1"/>
              <a:t>places</a:t>
            </a:r>
            <a:r>
              <a:rPr lang="sv-SE" dirty="0"/>
              <a:t>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The </a:t>
            </a:r>
            <a:r>
              <a:rPr lang="sv-SE" dirty="0" err="1"/>
              <a:t>periphery</a:t>
            </a:r>
            <a:r>
              <a:rPr lang="sv-SE" dirty="0"/>
              <a:t> is </a:t>
            </a:r>
            <a:r>
              <a:rPr lang="sv-SE" dirty="0" err="1"/>
              <a:t>needed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legitimize</a:t>
            </a:r>
            <a:r>
              <a:rPr lang="sv-SE" dirty="0"/>
              <a:t> and </a:t>
            </a:r>
            <a:r>
              <a:rPr lang="sv-SE" dirty="0" err="1"/>
              <a:t>define</a:t>
            </a:r>
            <a:r>
              <a:rPr lang="sv-SE" dirty="0"/>
              <a:t> the </a:t>
            </a:r>
            <a:r>
              <a:rPr lang="sv-SE" dirty="0" err="1"/>
              <a:t>centre</a:t>
            </a:r>
            <a:endParaRPr lang="sv-SE" dirty="0"/>
          </a:p>
          <a:p>
            <a:r>
              <a:rPr lang="sv-SE" dirty="0"/>
              <a:t>A </a:t>
            </a:r>
            <a:r>
              <a:rPr lang="sv-SE" dirty="0" err="1"/>
              <a:t>postcolonial</a:t>
            </a:r>
            <a:r>
              <a:rPr lang="sv-SE" dirty="0"/>
              <a:t> relationship </a:t>
            </a:r>
            <a:r>
              <a:rPr lang="sv-SE" dirty="0" err="1"/>
              <a:t>between</a:t>
            </a:r>
            <a:r>
              <a:rPr lang="sv-SE" dirty="0"/>
              <a:t> urban and ”rural” </a:t>
            </a:r>
            <a:r>
              <a:rPr lang="sv-SE" dirty="0" err="1"/>
              <a:t>reproduces</a:t>
            </a:r>
            <a:r>
              <a:rPr lang="sv-SE" dirty="0"/>
              <a:t> the </a:t>
            </a:r>
            <a:r>
              <a:rPr lang="sv-SE" dirty="0" err="1"/>
              <a:t>two</a:t>
            </a:r>
            <a:r>
              <a:rPr lang="sv-SE" dirty="0"/>
              <a:t> </a:t>
            </a:r>
            <a:r>
              <a:rPr lang="sv-SE" dirty="0" err="1"/>
              <a:t>aspects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otherness</a:t>
            </a:r>
            <a:endParaRPr lang="sv-SE" dirty="0"/>
          </a:p>
          <a:p>
            <a:r>
              <a:rPr lang="sv-SE" dirty="0"/>
              <a:t>As a part </a:t>
            </a:r>
            <a:r>
              <a:rPr lang="sv-SE" dirty="0" err="1"/>
              <a:t>of</a:t>
            </a:r>
            <a:r>
              <a:rPr lang="sv-SE" dirty="0"/>
              <a:t> a neoliberal agenda and </a:t>
            </a:r>
            <a:r>
              <a:rPr lang="sv-SE" dirty="0" err="1"/>
              <a:t>individualization</a:t>
            </a:r>
            <a:r>
              <a:rPr lang="sv-SE" dirty="0"/>
              <a:t> in </a:t>
            </a:r>
            <a:r>
              <a:rPr lang="sv-SE" dirty="0" err="1"/>
              <a:t>society</a:t>
            </a:r>
            <a:r>
              <a:rPr lang="sv-SE" dirty="0"/>
              <a:t> as a </a:t>
            </a:r>
            <a:r>
              <a:rPr lang="sv-SE" dirty="0" err="1"/>
              <a:t>whole</a:t>
            </a:r>
            <a:endParaRPr lang="sv-SE" dirty="0"/>
          </a:p>
          <a:p>
            <a:r>
              <a:rPr lang="sv-SE" dirty="0"/>
              <a:t>Places </a:t>
            </a:r>
            <a:r>
              <a:rPr lang="sv-SE" dirty="0" err="1"/>
              <a:t>defined</a:t>
            </a:r>
            <a:r>
              <a:rPr lang="sv-SE" dirty="0"/>
              <a:t> as </a:t>
            </a:r>
            <a:r>
              <a:rPr lang="sv-SE" dirty="0" err="1"/>
              <a:t>being</a:t>
            </a:r>
            <a:r>
              <a:rPr lang="sv-SE" dirty="0"/>
              <a:t> </a:t>
            </a:r>
            <a:r>
              <a:rPr lang="sv-SE" dirty="0" err="1"/>
              <a:t>both</a:t>
            </a:r>
            <a:r>
              <a:rPr lang="sv-SE" dirty="0"/>
              <a:t> </a:t>
            </a:r>
            <a:r>
              <a:rPr lang="sv-SE" dirty="0" err="1"/>
              <a:t>out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time</a:t>
            </a:r>
            <a:r>
              <a:rPr lang="sv-SE" dirty="0"/>
              <a:t> and </a:t>
            </a:r>
            <a:r>
              <a:rPr lang="sv-SE" dirty="0" err="1"/>
              <a:t>out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place</a:t>
            </a:r>
            <a:r>
              <a:rPr lang="sv-SE" dirty="0"/>
              <a:t>, </a:t>
            </a:r>
            <a:r>
              <a:rPr lang="sv-SE" dirty="0" err="1"/>
              <a:t>contamined</a:t>
            </a:r>
            <a:r>
              <a:rPr lang="sv-SE" dirty="0"/>
              <a:t> as ruins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industrial</a:t>
            </a:r>
            <a:r>
              <a:rPr lang="sv-SE" dirty="0"/>
              <a:t> </a:t>
            </a:r>
            <a:r>
              <a:rPr lang="sv-SE" dirty="0" err="1"/>
              <a:t>society</a:t>
            </a:r>
            <a:endParaRPr lang="sv-SE" dirty="0"/>
          </a:p>
          <a:p>
            <a:r>
              <a:rPr lang="sv-SE" dirty="0"/>
              <a:t>On an </a:t>
            </a:r>
            <a:r>
              <a:rPr lang="sv-SE" dirty="0" err="1"/>
              <a:t>individual</a:t>
            </a:r>
            <a:r>
              <a:rPr lang="sv-SE" dirty="0"/>
              <a:t> </a:t>
            </a:r>
            <a:r>
              <a:rPr lang="sv-SE" dirty="0" err="1"/>
              <a:t>level</a:t>
            </a:r>
            <a:r>
              <a:rPr lang="sv-SE" dirty="0"/>
              <a:t>: </a:t>
            </a:r>
            <a:r>
              <a:rPr lang="sv-SE" dirty="0" err="1"/>
              <a:t>everyday</a:t>
            </a:r>
            <a:r>
              <a:rPr lang="sv-SE" dirty="0"/>
              <a:t> management </a:t>
            </a:r>
            <a:r>
              <a:rPr lang="sv-SE" dirty="0" err="1"/>
              <a:t>of</a:t>
            </a:r>
            <a:r>
              <a:rPr lang="sv-SE" dirty="0"/>
              <a:t> risks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6519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To </a:t>
            </a:r>
            <a:r>
              <a:rPr lang="sv-SE" dirty="0" err="1"/>
              <a:t>what</a:t>
            </a:r>
            <a:r>
              <a:rPr lang="sv-SE" dirty="0"/>
              <a:t> </a:t>
            </a:r>
            <a:r>
              <a:rPr lang="sv-SE" dirty="0" err="1"/>
              <a:t>consequences</a:t>
            </a:r>
            <a:r>
              <a:rPr lang="sv-SE" dirty="0"/>
              <a:t>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Segregation </a:t>
            </a:r>
            <a:r>
              <a:rPr lang="sv-SE" dirty="0" err="1"/>
              <a:t>based</a:t>
            </a:r>
            <a:r>
              <a:rPr lang="sv-SE" dirty="0"/>
              <a:t> on </a:t>
            </a:r>
            <a:r>
              <a:rPr lang="sv-SE" dirty="0" err="1"/>
              <a:t>class</a:t>
            </a:r>
            <a:r>
              <a:rPr lang="sv-SE" dirty="0"/>
              <a:t> and </a:t>
            </a:r>
            <a:r>
              <a:rPr lang="sv-SE" dirty="0" err="1"/>
              <a:t>ethnic</a:t>
            </a:r>
            <a:r>
              <a:rPr lang="sv-SE" dirty="0"/>
              <a:t> </a:t>
            </a:r>
            <a:r>
              <a:rPr lang="sv-SE" dirty="0" err="1"/>
              <a:t>origin</a:t>
            </a:r>
            <a:endParaRPr lang="sv-SE" dirty="0"/>
          </a:p>
          <a:p>
            <a:r>
              <a:rPr lang="sv-SE" dirty="0" err="1"/>
              <a:t>Suffering</a:t>
            </a:r>
            <a:r>
              <a:rPr lang="sv-SE" dirty="0"/>
              <a:t> </a:t>
            </a:r>
            <a:r>
              <a:rPr lang="sv-SE" dirty="0" err="1"/>
              <a:t>individuals</a:t>
            </a:r>
            <a:endParaRPr lang="sv-SE" dirty="0"/>
          </a:p>
          <a:p>
            <a:r>
              <a:rPr lang="sv-SE" dirty="0" err="1"/>
              <a:t>Overlooking</a:t>
            </a:r>
            <a:r>
              <a:rPr lang="sv-SE" dirty="0"/>
              <a:t>/</a:t>
            </a:r>
            <a:r>
              <a:rPr lang="sv-SE" dirty="0" err="1"/>
              <a:t>misrecognition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resources</a:t>
            </a:r>
            <a:endParaRPr lang="sv-SE" dirty="0"/>
          </a:p>
          <a:p>
            <a:r>
              <a:rPr lang="sv-SE" dirty="0" err="1"/>
              <a:t>Concealing</a:t>
            </a:r>
            <a:r>
              <a:rPr lang="sv-SE" dirty="0"/>
              <a:t> </a:t>
            </a:r>
            <a:r>
              <a:rPr lang="sv-SE" dirty="0" err="1"/>
              <a:t>economic</a:t>
            </a:r>
            <a:r>
              <a:rPr lang="sv-SE" dirty="0"/>
              <a:t> and social </a:t>
            </a:r>
            <a:r>
              <a:rPr lang="sv-SE" dirty="0" err="1"/>
              <a:t>inequality</a:t>
            </a:r>
            <a:r>
              <a:rPr lang="sv-SE" dirty="0"/>
              <a:t>  </a:t>
            </a:r>
          </a:p>
          <a:p>
            <a:r>
              <a:rPr lang="sv-SE" dirty="0" err="1"/>
              <a:t>Impaired</a:t>
            </a:r>
            <a:r>
              <a:rPr lang="sv-SE" dirty="0"/>
              <a:t> </a:t>
            </a:r>
            <a:r>
              <a:rPr lang="sv-SE" dirty="0" err="1"/>
              <a:t>conditions</a:t>
            </a:r>
            <a:r>
              <a:rPr lang="sv-SE" dirty="0"/>
              <a:t> for </a:t>
            </a:r>
            <a:r>
              <a:rPr lang="sv-SE" dirty="0" err="1"/>
              <a:t>enterprizing</a:t>
            </a:r>
            <a:r>
              <a:rPr lang="sv-SE" dirty="0"/>
              <a:t> and hinders </a:t>
            </a:r>
            <a:r>
              <a:rPr lang="sv-SE" dirty="0" err="1"/>
              <a:t>work</a:t>
            </a:r>
            <a:r>
              <a:rPr lang="sv-SE" dirty="0"/>
              <a:t> </a:t>
            </a:r>
            <a:r>
              <a:rPr lang="sv-SE" dirty="0" err="1"/>
              <a:t>opportunities</a:t>
            </a:r>
            <a:endParaRPr lang="sv-SE" dirty="0"/>
          </a:p>
          <a:p>
            <a:r>
              <a:rPr lang="sv-SE" dirty="0" err="1"/>
              <a:t>Leaving</a:t>
            </a:r>
            <a:r>
              <a:rPr lang="sv-SE" dirty="0"/>
              <a:t> the </a:t>
            </a:r>
            <a:r>
              <a:rPr lang="sv-SE" dirty="0" err="1"/>
              <a:t>places</a:t>
            </a:r>
            <a:r>
              <a:rPr lang="sv-SE" dirty="0"/>
              <a:t> ”</a:t>
            </a:r>
            <a:r>
              <a:rPr lang="sv-SE" dirty="0" err="1"/>
              <a:t>open</a:t>
            </a:r>
            <a:r>
              <a:rPr lang="sv-SE" dirty="0"/>
              <a:t>”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exploitation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7492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What</a:t>
            </a:r>
            <a:r>
              <a:rPr lang="sv-SE" dirty="0"/>
              <a:t> has </a:t>
            </a:r>
            <a:r>
              <a:rPr lang="sv-SE" dirty="0" err="1"/>
              <a:t>been</a:t>
            </a:r>
            <a:r>
              <a:rPr lang="sv-SE" dirty="0"/>
              <a:t> </a:t>
            </a:r>
            <a:r>
              <a:rPr lang="sv-SE" dirty="0" err="1"/>
              <a:t>done</a:t>
            </a:r>
            <a:r>
              <a:rPr lang="sv-SE" dirty="0"/>
              <a:t>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 err="1"/>
              <a:t>Trying</a:t>
            </a:r>
            <a:r>
              <a:rPr lang="sv-SE" dirty="0"/>
              <a:t> to </a:t>
            </a:r>
            <a:r>
              <a:rPr lang="sv-SE" dirty="0" err="1"/>
              <a:t>exchange</a:t>
            </a:r>
            <a:r>
              <a:rPr lang="sv-SE" dirty="0"/>
              <a:t> </a:t>
            </a:r>
            <a:r>
              <a:rPr lang="sv-SE" dirty="0" err="1"/>
              <a:t>people</a:t>
            </a:r>
            <a:r>
              <a:rPr lang="sv-SE" dirty="0"/>
              <a:t> </a:t>
            </a:r>
            <a:r>
              <a:rPr lang="sv-SE" dirty="0" err="1"/>
              <a:t>living</a:t>
            </a:r>
            <a:r>
              <a:rPr lang="sv-SE" dirty="0"/>
              <a:t> in </a:t>
            </a:r>
            <a:r>
              <a:rPr lang="sv-SE" dirty="0" err="1"/>
              <a:t>these</a:t>
            </a:r>
            <a:r>
              <a:rPr lang="sv-SE" dirty="0"/>
              <a:t> </a:t>
            </a:r>
            <a:r>
              <a:rPr lang="sv-SE" dirty="0" err="1"/>
              <a:t>places</a:t>
            </a:r>
            <a:r>
              <a:rPr lang="sv-SE" dirty="0"/>
              <a:t>, to ”</a:t>
            </a:r>
            <a:r>
              <a:rPr lang="sv-SE" dirty="0" err="1"/>
              <a:t>better</a:t>
            </a:r>
            <a:r>
              <a:rPr lang="sv-SE" dirty="0"/>
              <a:t>” </a:t>
            </a:r>
            <a:r>
              <a:rPr lang="sv-SE" dirty="0" err="1"/>
              <a:t>ones</a:t>
            </a:r>
            <a:r>
              <a:rPr lang="sv-SE" dirty="0"/>
              <a:t> (mixed </a:t>
            </a:r>
            <a:r>
              <a:rPr lang="sv-SE" dirty="0" err="1"/>
              <a:t>communities</a:t>
            </a:r>
            <a:r>
              <a:rPr lang="sv-SE" dirty="0"/>
              <a:t>, social mix)</a:t>
            </a:r>
          </a:p>
          <a:p>
            <a:r>
              <a:rPr lang="sv-SE" dirty="0" err="1"/>
              <a:t>Trying</a:t>
            </a:r>
            <a:r>
              <a:rPr lang="sv-SE" dirty="0"/>
              <a:t> to ”</a:t>
            </a:r>
            <a:r>
              <a:rPr lang="sv-SE" dirty="0" err="1"/>
              <a:t>wash</a:t>
            </a:r>
            <a:r>
              <a:rPr lang="sv-SE" dirty="0"/>
              <a:t>” the reputation, </a:t>
            </a:r>
            <a:r>
              <a:rPr lang="sv-SE" dirty="0" err="1"/>
              <a:t>building</a:t>
            </a:r>
            <a:r>
              <a:rPr lang="sv-SE" dirty="0"/>
              <a:t> new </a:t>
            </a:r>
            <a:r>
              <a:rPr lang="sv-SE" dirty="0" err="1"/>
              <a:t>trademarks</a:t>
            </a:r>
            <a:endParaRPr lang="sv-SE" dirty="0"/>
          </a:p>
          <a:p>
            <a:r>
              <a:rPr lang="sv-SE" dirty="0" err="1"/>
              <a:t>Efforts</a:t>
            </a:r>
            <a:r>
              <a:rPr lang="sv-SE" dirty="0"/>
              <a:t> to </a:t>
            </a:r>
            <a:r>
              <a:rPr lang="sv-SE" dirty="0" err="1"/>
              <a:t>change</a:t>
            </a:r>
            <a:r>
              <a:rPr lang="sv-SE" dirty="0"/>
              <a:t> the </a:t>
            </a:r>
            <a:r>
              <a:rPr lang="sv-SE" dirty="0" err="1"/>
              <a:t>place</a:t>
            </a:r>
            <a:r>
              <a:rPr lang="sv-SE" dirty="0"/>
              <a:t> </a:t>
            </a:r>
            <a:r>
              <a:rPr lang="sv-SE" dirty="0" err="1"/>
              <a:t>physically</a:t>
            </a:r>
            <a:endParaRPr lang="sv-SE" dirty="0"/>
          </a:p>
          <a:p>
            <a:r>
              <a:rPr lang="sv-SE" dirty="0"/>
              <a:t> A </a:t>
            </a:r>
            <a:r>
              <a:rPr lang="sv-SE" dirty="0" err="1"/>
              <a:t>large</a:t>
            </a:r>
            <a:r>
              <a:rPr lang="sv-SE" dirty="0"/>
              <a:t> </a:t>
            </a:r>
            <a:r>
              <a:rPr lang="sv-SE" dirty="0" err="1"/>
              <a:t>amount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different </a:t>
            </a:r>
            <a:r>
              <a:rPr lang="sv-SE" dirty="0" err="1"/>
              <a:t>projects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8050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The </a:t>
            </a:r>
            <a:r>
              <a:rPr lang="sv-SE" dirty="0" err="1"/>
              <a:t>idea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social mix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Has </a:t>
            </a:r>
            <a:r>
              <a:rPr lang="sv-SE" dirty="0" err="1"/>
              <a:t>been</a:t>
            </a:r>
            <a:r>
              <a:rPr lang="sv-SE" dirty="0"/>
              <a:t> a </a:t>
            </a:r>
            <a:r>
              <a:rPr lang="sv-SE" dirty="0" err="1"/>
              <a:t>popular</a:t>
            </a:r>
            <a:r>
              <a:rPr lang="sv-SE" dirty="0"/>
              <a:t> </a:t>
            </a:r>
            <a:r>
              <a:rPr lang="sv-SE" dirty="0" err="1"/>
              <a:t>strategy</a:t>
            </a:r>
            <a:r>
              <a:rPr lang="sv-SE" dirty="0"/>
              <a:t> in urban planning policy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Social mix </a:t>
            </a:r>
            <a:r>
              <a:rPr lang="sv-SE" dirty="0" err="1"/>
              <a:t>doesn’t</a:t>
            </a:r>
            <a:r>
              <a:rPr lang="sv-SE" dirty="0"/>
              <a:t> </a:t>
            </a:r>
            <a:r>
              <a:rPr lang="sv-SE" dirty="0" err="1"/>
              <a:t>occur</a:t>
            </a:r>
            <a:r>
              <a:rPr lang="sv-SE" dirty="0"/>
              <a:t> as an </a:t>
            </a:r>
            <a:r>
              <a:rPr lang="sv-SE" dirty="0" err="1"/>
              <a:t>effect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area </a:t>
            </a:r>
            <a:r>
              <a:rPr lang="sv-SE" dirty="0" err="1"/>
              <a:t>based</a:t>
            </a:r>
            <a:r>
              <a:rPr lang="sv-SE" dirty="0"/>
              <a:t> interventions, at </a:t>
            </a:r>
            <a:r>
              <a:rPr lang="sv-SE" dirty="0" err="1"/>
              <a:t>least</a:t>
            </a:r>
            <a:r>
              <a:rPr lang="sv-SE" dirty="0"/>
              <a:t> not in </a:t>
            </a:r>
            <a:r>
              <a:rPr lang="sv-SE" dirty="0" err="1"/>
              <a:t>Denmark</a:t>
            </a:r>
            <a:r>
              <a:rPr lang="sv-SE" dirty="0"/>
              <a:t> (Christensen, G, 2013)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 err="1"/>
              <a:t>Can</a:t>
            </a:r>
            <a:r>
              <a:rPr lang="sv-SE" dirty="0"/>
              <a:t> be </a:t>
            </a:r>
            <a:r>
              <a:rPr lang="sv-SE" dirty="0" err="1"/>
              <a:t>used</a:t>
            </a:r>
            <a:r>
              <a:rPr lang="sv-SE" dirty="0"/>
              <a:t> as ”</a:t>
            </a:r>
            <a:r>
              <a:rPr lang="sv-SE" dirty="0" err="1"/>
              <a:t>gentrification</a:t>
            </a:r>
            <a:r>
              <a:rPr lang="sv-SE" dirty="0"/>
              <a:t> by </a:t>
            </a:r>
            <a:r>
              <a:rPr lang="sv-SE" dirty="0" err="1"/>
              <a:t>stealth</a:t>
            </a:r>
            <a:r>
              <a:rPr lang="sv-SE" dirty="0"/>
              <a:t>” (Bridge, Butler &amp; Lees 2012)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134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Lees et al: Mixed </a:t>
            </a:r>
            <a:r>
              <a:rPr lang="sv-SE" dirty="0" err="1"/>
              <a:t>communities</a:t>
            </a:r>
            <a:r>
              <a:rPr lang="sv-SE" dirty="0"/>
              <a:t>- </a:t>
            </a:r>
            <a:r>
              <a:rPr lang="sv-SE" dirty="0" err="1"/>
              <a:t>hidden</a:t>
            </a:r>
            <a:r>
              <a:rPr lang="sv-SE" dirty="0"/>
              <a:t> </a:t>
            </a:r>
            <a:r>
              <a:rPr lang="sv-SE" dirty="0" err="1"/>
              <a:t>gentrification</a:t>
            </a:r>
            <a:r>
              <a:rPr lang="sv-SE" dirty="0"/>
              <a:t>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The </a:t>
            </a:r>
            <a:r>
              <a:rPr lang="sv-SE" dirty="0" err="1"/>
              <a:t>notion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mixed </a:t>
            </a:r>
            <a:r>
              <a:rPr lang="sv-SE" dirty="0" err="1"/>
              <a:t>communities</a:t>
            </a:r>
            <a:r>
              <a:rPr lang="sv-SE" dirty="0"/>
              <a:t>, </a:t>
            </a:r>
            <a:r>
              <a:rPr lang="sv-SE" dirty="0" err="1"/>
              <a:t>instead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segregated</a:t>
            </a:r>
            <a:r>
              <a:rPr lang="sv-SE" dirty="0"/>
              <a:t> </a:t>
            </a:r>
            <a:r>
              <a:rPr lang="sv-SE" dirty="0" err="1"/>
              <a:t>one’s</a:t>
            </a:r>
            <a:r>
              <a:rPr lang="sv-SE" dirty="0"/>
              <a:t>, is not </a:t>
            </a:r>
            <a:r>
              <a:rPr lang="sv-SE" dirty="0" err="1"/>
              <a:t>critizised</a:t>
            </a:r>
            <a:r>
              <a:rPr lang="sv-SE" dirty="0"/>
              <a:t> by the </a:t>
            </a:r>
            <a:r>
              <a:rPr lang="sv-SE" dirty="0" err="1"/>
              <a:t>authors</a:t>
            </a:r>
            <a:r>
              <a:rPr lang="sv-SE" dirty="0"/>
              <a:t>.</a:t>
            </a:r>
          </a:p>
          <a:p>
            <a:r>
              <a:rPr lang="sv-SE" dirty="0"/>
              <a:t>The policy (top-down) or ”</a:t>
            </a:r>
            <a:r>
              <a:rPr lang="sv-SE" dirty="0" err="1"/>
              <a:t>policing</a:t>
            </a:r>
            <a:r>
              <a:rPr lang="sv-SE" dirty="0"/>
              <a:t>” </a:t>
            </a:r>
            <a:r>
              <a:rPr lang="sv-SE" dirty="0" err="1"/>
              <a:t>of</a:t>
            </a:r>
            <a:r>
              <a:rPr lang="sv-SE" dirty="0"/>
              <a:t> mixed </a:t>
            </a:r>
            <a:r>
              <a:rPr lang="sv-SE" dirty="0" err="1"/>
              <a:t>communities</a:t>
            </a:r>
            <a:r>
              <a:rPr lang="sv-SE" dirty="0"/>
              <a:t>, in the </a:t>
            </a:r>
            <a:r>
              <a:rPr lang="sv-SE" dirty="0" err="1"/>
              <a:t>name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diversity</a:t>
            </a:r>
            <a:r>
              <a:rPr lang="sv-SE" dirty="0"/>
              <a:t>, is </a:t>
            </a:r>
            <a:r>
              <a:rPr lang="sv-SE" dirty="0" err="1"/>
              <a:t>questioned</a:t>
            </a:r>
            <a:r>
              <a:rPr lang="sv-SE" dirty="0"/>
              <a:t> and </a:t>
            </a:r>
            <a:r>
              <a:rPr lang="sv-SE" dirty="0" err="1"/>
              <a:t>critizised</a:t>
            </a:r>
            <a:r>
              <a:rPr lang="sv-SE" dirty="0"/>
              <a:t>.</a:t>
            </a:r>
          </a:p>
          <a:p>
            <a:r>
              <a:rPr lang="sv-SE" dirty="0"/>
              <a:t>It is </a:t>
            </a:r>
            <a:r>
              <a:rPr lang="sv-SE" dirty="0" err="1"/>
              <a:t>critizised</a:t>
            </a:r>
            <a:r>
              <a:rPr lang="sv-SE" dirty="0"/>
              <a:t> </a:t>
            </a:r>
            <a:r>
              <a:rPr lang="sv-SE" dirty="0" err="1"/>
              <a:t>along</a:t>
            </a:r>
            <a:r>
              <a:rPr lang="sv-SE" dirty="0"/>
              <a:t> </a:t>
            </a:r>
            <a:r>
              <a:rPr lang="sv-SE" dirty="0" err="1"/>
              <a:t>three</a:t>
            </a:r>
            <a:r>
              <a:rPr lang="sv-SE" dirty="0"/>
              <a:t> </a:t>
            </a:r>
            <a:r>
              <a:rPr lang="sv-SE" dirty="0" err="1"/>
              <a:t>lines</a:t>
            </a:r>
            <a:r>
              <a:rPr lang="sv-SE" dirty="0"/>
              <a:t>:</a:t>
            </a:r>
          </a:p>
          <a:p>
            <a:pPr lvl="1"/>
            <a:r>
              <a:rPr lang="sv-SE" dirty="0" err="1"/>
              <a:t>Policies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social mix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seldom</a:t>
            </a:r>
            <a:r>
              <a:rPr lang="sv-SE" dirty="0"/>
              <a:t> </a:t>
            </a:r>
            <a:r>
              <a:rPr lang="sv-SE" dirty="0" err="1"/>
              <a:t>targeted</a:t>
            </a:r>
            <a:r>
              <a:rPr lang="sv-SE" dirty="0"/>
              <a:t> at </a:t>
            </a:r>
            <a:r>
              <a:rPr lang="sv-SE" dirty="0" err="1"/>
              <a:t>wealthier</a:t>
            </a:r>
            <a:r>
              <a:rPr lang="sv-SE" dirty="0"/>
              <a:t> areas </a:t>
            </a:r>
          </a:p>
          <a:p>
            <a:pPr lvl="1"/>
            <a:r>
              <a:rPr lang="sv-SE" dirty="0" err="1"/>
              <a:t>Questioning</a:t>
            </a:r>
            <a:r>
              <a:rPr lang="sv-SE" dirty="0"/>
              <a:t> </a:t>
            </a:r>
            <a:r>
              <a:rPr lang="sv-SE" dirty="0" err="1"/>
              <a:t>whether</a:t>
            </a:r>
            <a:r>
              <a:rPr lang="sv-SE" dirty="0"/>
              <a:t> </a:t>
            </a:r>
            <a:r>
              <a:rPr lang="sv-SE" dirty="0" err="1"/>
              <a:t>there</a:t>
            </a:r>
            <a:r>
              <a:rPr lang="sv-SE" dirty="0"/>
              <a:t> is a ”real” mix: is </a:t>
            </a:r>
            <a:r>
              <a:rPr lang="sv-SE" dirty="0" err="1"/>
              <a:t>physical</a:t>
            </a:r>
            <a:r>
              <a:rPr lang="sv-SE" dirty="0"/>
              <a:t> </a:t>
            </a:r>
            <a:r>
              <a:rPr lang="sv-SE" dirty="0" err="1"/>
              <a:t>proximity</a:t>
            </a:r>
            <a:r>
              <a:rPr lang="sv-SE" dirty="0"/>
              <a:t> </a:t>
            </a:r>
            <a:r>
              <a:rPr lang="sv-SE" dirty="0" err="1"/>
              <a:t>enough</a:t>
            </a:r>
            <a:r>
              <a:rPr lang="sv-SE" dirty="0"/>
              <a:t>?</a:t>
            </a:r>
          </a:p>
          <a:p>
            <a:pPr lvl="1"/>
            <a:r>
              <a:rPr lang="sv-SE" dirty="0"/>
              <a:t>Social mix </a:t>
            </a:r>
            <a:r>
              <a:rPr lang="sv-SE" dirty="0" err="1"/>
              <a:t>might</a:t>
            </a:r>
            <a:r>
              <a:rPr lang="sv-SE" dirty="0"/>
              <a:t> as </a:t>
            </a:r>
            <a:r>
              <a:rPr lang="sv-SE" dirty="0" err="1"/>
              <a:t>well</a:t>
            </a:r>
            <a:r>
              <a:rPr lang="sv-SE" dirty="0"/>
              <a:t> </a:t>
            </a:r>
            <a:r>
              <a:rPr lang="sv-SE" dirty="0" err="1"/>
              <a:t>lead</a:t>
            </a:r>
            <a:r>
              <a:rPr lang="sv-SE" dirty="0"/>
              <a:t> to </a:t>
            </a:r>
            <a:r>
              <a:rPr lang="sv-SE" dirty="0" err="1"/>
              <a:t>conflict</a:t>
            </a:r>
            <a:r>
              <a:rPr lang="sv-SE" dirty="0"/>
              <a:t> as </a:t>
            </a:r>
            <a:r>
              <a:rPr lang="sv-SE" dirty="0" err="1"/>
              <a:t>well</a:t>
            </a:r>
            <a:r>
              <a:rPr lang="sv-SE" dirty="0"/>
              <a:t> as </a:t>
            </a:r>
            <a:r>
              <a:rPr lang="sv-SE" dirty="0" err="1"/>
              <a:t>harmony</a:t>
            </a:r>
            <a:r>
              <a:rPr lang="sv-SE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77382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To </a:t>
            </a:r>
            <a:r>
              <a:rPr lang="sv-SE" dirty="0" err="1"/>
              <a:t>further</a:t>
            </a:r>
            <a:r>
              <a:rPr lang="sv-SE" dirty="0"/>
              <a:t> </a:t>
            </a:r>
            <a:r>
              <a:rPr lang="sv-SE" dirty="0" err="1"/>
              <a:t>complicate</a:t>
            </a:r>
            <a:r>
              <a:rPr lang="sv-SE" dirty="0"/>
              <a:t> the </a:t>
            </a:r>
            <a:r>
              <a:rPr lang="sv-SE" dirty="0" err="1"/>
              <a:t>picture</a:t>
            </a:r>
            <a:r>
              <a:rPr lang="sv-SE" dirty="0"/>
              <a:t>…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/>
              <a:t>Continue</a:t>
            </a:r>
            <a:r>
              <a:rPr lang="sv-SE" dirty="0"/>
              <a:t> the </a:t>
            </a:r>
            <a:r>
              <a:rPr lang="sv-SE" dirty="0" err="1"/>
              <a:t>discussion</a:t>
            </a:r>
            <a:r>
              <a:rPr lang="sv-SE" dirty="0"/>
              <a:t> in the </a:t>
            </a:r>
            <a:r>
              <a:rPr lang="sv-SE" dirty="0" err="1"/>
              <a:t>book</a:t>
            </a:r>
            <a:r>
              <a:rPr lang="sv-SE" dirty="0"/>
              <a:t>: </a:t>
            </a:r>
            <a:r>
              <a:rPr lang="sv-SE" dirty="0" err="1"/>
              <a:t>Paton</a:t>
            </a:r>
            <a:r>
              <a:rPr lang="sv-SE" dirty="0"/>
              <a:t> 2013 (</a:t>
            </a:r>
            <a:r>
              <a:rPr lang="sv-SE" dirty="0" err="1"/>
              <a:t>bringing</a:t>
            </a:r>
            <a:r>
              <a:rPr lang="sv-SE" dirty="0"/>
              <a:t> the </a:t>
            </a:r>
            <a:r>
              <a:rPr lang="sv-SE" dirty="0" err="1"/>
              <a:t>working</a:t>
            </a:r>
            <a:r>
              <a:rPr lang="sv-SE" dirty="0"/>
              <a:t> </a:t>
            </a:r>
            <a:r>
              <a:rPr lang="sv-SE" dirty="0" err="1"/>
              <a:t>class</a:t>
            </a:r>
            <a:r>
              <a:rPr lang="sv-SE" dirty="0"/>
              <a:t> in)</a:t>
            </a:r>
          </a:p>
          <a:p>
            <a:r>
              <a:rPr lang="sv-SE" dirty="0" err="1"/>
              <a:t>Questioning</a:t>
            </a:r>
            <a:r>
              <a:rPr lang="sv-SE" dirty="0"/>
              <a:t> the </a:t>
            </a:r>
            <a:r>
              <a:rPr lang="sv-SE" dirty="0" err="1"/>
              <a:t>middle</a:t>
            </a:r>
            <a:r>
              <a:rPr lang="sv-SE" dirty="0"/>
              <a:t> </a:t>
            </a:r>
            <a:r>
              <a:rPr lang="sv-SE" dirty="0" err="1"/>
              <a:t>class</a:t>
            </a:r>
            <a:r>
              <a:rPr lang="sv-SE" dirty="0"/>
              <a:t> as </a:t>
            </a:r>
            <a:r>
              <a:rPr lang="sv-SE" dirty="0" err="1"/>
              <a:t>saviours</a:t>
            </a:r>
            <a:r>
              <a:rPr lang="sv-SE" dirty="0"/>
              <a:t>, </a:t>
            </a:r>
            <a:r>
              <a:rPr lang="sv-SE" dirty="0" err="1"/>
              <a:t>since</a:t>
            </a:r>
            <a:r>
              <a:rPr lang="sv-SE" dirty="0"/>
              <a:t> it </a:t>
            </a:r>
            <a:r>
              <a:rPr lang="sv-SE" dirty="0" err="1"/>
              <a:t>means</a:t>
            </a:r>
            <a:endParaRPr lang="sv-SE" dirty="0"/>
          </a:p>
          <a:p>
            <a:pPr lvl="1"/>
            <a:r>
              <a:rPr lang="sv-SE" dirty="0"/>
              <a:t>”</a:t>
            </a:r>
            <a:r>
              <a:rPr lang="sv-SE" dirty="0" err="1"/>
              <a:t>Offering</a:t>
            </a:r>
            <a:r>
              <a:rPr lang="sv-SE" dirty="0"/>
              <a:t> a </a:t>
            </a:r>
            <a:r>
              <a:rPr lang="sv-SE" dirty="0" err="1"/>
              <a:t>cultural</a:t>
            </a:r>
            <a:r>
              <a:rPr lang="sv-SE" dirty="0"/>
              <a:t> solution to fix </a:t>
            </a:r>
            <a:r>
              <a:rPr lang="sv-SE" dirty="0" err="1"/>
              <a:t>economic</a:t>
            </a:r>
            <a:r>
              <a:rPr lang="sv-SE" dirty="0"/>
              <a:t> and </a:t>
            </a:r>
            <a:r>
              <a:rPr lang="sv-SE" dirty="0" err="1"/>
              <a:t>structural</a:t>
            </a:r>
            <a:r>
              <a:rPr lang="sv-SE" dirty="0"/>
              <a:t> </a:t>
            </a:r>
            <a:r>
              <a:rPr lang="sv-SE" dirty="0" err="1"/>
              <a:t>issues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poverty</a:t>
            </a:r>
            <a:r>
              <a:rPr lang="sv-SE" dirty="0"/>
              <a:t>”</a:t>
            </a:r>
          </a:p>
          <a:p>
            <a:pPr lvl="1"/>
            <a:r>
              <a:rPr lang="sv-SE" dirty="0"/>
              <a:t>the </a:t>
            </a:r>
            <a:r>
              <a:rPr lang="sv-SE" dirty="0" err="1"/>
              <a:t>middle</a:t>
            </a:r>
            <a:r>
              <a:rPr lang="sv-SE" dirty="0"/>
              <a:t> </a:t>
            </a:r>
            <a:r>
              <a:rPr lang="sv-SE" dirty="0" err="1"/>
              <a:t>class</a:t>
            </a:r>
            <a:r>
              <a:rPr lang="sv-SE" dirty="0"/>
              <a:t> </a:t>
            </a:r>
            <a:r>
              <a:rPr lang="sv-SE" dirty="0" err="1"/>
              <a:t>enjoys</a:t>
            </a:r>
            <a:r>
              <a:rPr lang="sv-SE" dirty="0"/>
              <a:t> the mix, </a:t>
            </a:r>
            <a:r>
              <a:rPr lang="sv-SE" dirty="0" err="1"/>
              <a:t>but</a:t>
            </a:r>
            <a:r>
              <a:rPr lang="sv-SE" dirty="0"/>
              <a:t> </a:t>
            </a:r>
            <a:r>
              <a:rPr lang="sv-SE" dirty="0" err="1"/>
              <a:t>aren’t</a:t>
            </a:r>
            <a:r>
              <a:rPr lang="sv-SE" dirty="0"/>
              <a:t> </a:t>
            </a:r>
            <a:r>
              <a:rPr lang="sv-SE" dirty="0" err="1"/>
              <a:t>themselves</a:t>
            </a:r>
            <a:r>
              <a:rPr lang="sv-SE" dirty="0"/>
              <a:t> </a:t>
            </a:r>
            <a:r>
              <a:rPr lang="sv-SE" dirty="0" err="1"/>
              <a:t>mixing</a:t>
            </a:r>
            <a:r>
              <a:rPr lang="sv-SE" dirty="0"/>
              <a:t> </a:t>
            </a:r>
            <a:r>
              <a:rPr lang="sv-SE" dirty="0" err="1"/>
              <a:t>socially</a:t>
            </a:r>
            <a:endParaRPr lang="sv-SE" dirty="0"/>
          </a:p>
          <a:p>
            <a:pPr lvl="1"/>
            <a:r>
              <a:rPr lang="sv-SE" dirty="0" err="1"/>
              <a:t>Skeggs</a:t>
            </a:r>
            <a:r>
              <a:rPr lang="sv-SE" dirty="0"/>
              <a:t>: ”asset </a:t>
            </a:r>
            <a:r>
              <a:rPr lang="sv-SE" dirty="0" err="1"/>
              <a:t>stripping</a:t>
            </a:r>
            <a:r>
              <a:rPr lang="sv-SE" dirty="0"/>
              <a:t>”, </a:t>
            </a:r>
            <a:r>
              <a:rPr lang="sv-SE" dirty="0" err="1"/>
              <a:t>taking</a:t>
            </a:r>
            <a:r>
              <a:rPr lang="sv-SE" dirty="0"/>
              <a:t> part in the </a:t>
            </a:r>
            <a:r>
              <a:rPr lang="sv-SE" dirty="0" err="1"/>
              <a:t>exotic</a:t>
            </a:r>
            <a:r>
              <a:rPr lang="sv-SE" dirty="0"/>
              <a:t>.</a:t>
            </a:r>
          </a:p>
          <a:p>
            <a:endParaRPr lang="sv-SE" dirty="0"/>
          </a:p>
          <a:p>
            <a:pPr lvl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8498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err="1"/>
              <a:t>Resistance</a:t>
            </a:r>
            <a:r>
              <a:rPr lang="sv-SE" dirty="0"/>
              <a:t>: Alby-</a:t>
            </a:r>
            <a:r>
              <a:rPr lang="sv-SE" dirty="0" err="1"/>
              <a:t>tired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not </a:t>
            </a:r>
            <a:r>
              <a:rPr lang="sv-SE" dirty="0" err="1"/>
              <a:t>being</a:t>
            </a:r>
            <a:r>
              <a:rPr lang="sv-SE" dirty="0"/>
              <a:t> </a:t>
            </a:r>
            <a:r>
              <a:rPr lang="sv-SE" dirty="0" err="1"/>
              <a:t>recognized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/>
              <a:t>Background</a:t>
            </a:r>
            <a:r>
              <a:rPr lang="sv-SE" dirty="0"/>
              <a:t>: The </a:t>
            </a:r>
            <a:r>
              <a:rPr lang="sv-SE" dirty="0" err="1"/>
              <a:t>selling</a:t>
            </a:r>
            <a:r>
              <a:rPr lang="sv-SE" dirty="0"/>
              <a:t> </a:t>
            </a:r>
            <a:r>
              <a:rPr lang="sv-SE" dirty="0" err="1"/>
              <a:t>out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public </a:t>
            </a:r>
            <a:r>
              <a:rPr lang="sv-SE" dirty="0" err="1"/>
              <a:t>housing</a:t>
            </a:r>
            <a:endParaRPr lang="sv-SE" dirty="0"/>
          </a:p>
          <a:p>
            <a:r>
              <a:rPr lang="sv-SE" dirty="0" err="1"/>
              <a:t>Resistance</a:t>
            </a:r>
            <a:r>
              <a:rPr lang="sv-SE" dirty="0"/>
              <a:t> </a:t>
            </a:r>
            <a:r>
              <a:rPr lang="sv-SE" dirty="0" err="1"/>
              <a:t>campaign</a:t>
            </a:r>
            <a:r>
              <a:rPr lang="sv-SE" dirty="0"/>
              <a:t>: ”Alby is not for </a:t>
            </a:r>
            <a:r>
              <a:rPr lang="sv-SE" dirty="0" err="1"/>
              <a:t>sale</a:t>
            </a:r>
            <a:r>
              <a:rPr lang="sv-SE" dirty="0"/>
              <a:t>”</a:t>
            </a:r>
          </a:p>
          <a:p>
            <a:r>
              <a:rPr lang="sv-SE" dirty="0"/>
              <a:t>A </a:t>
            </a:r>
            <a:r>
              <a:rPr lang="sv-SE" dirty="0" err="1"/>
              <a:t>struggle</a:t>
            </a:r>
            <a:r>
              <a:rPr lang="sv-SE" dirty="0"/>
              <a:t> for </a:t>
            </a:r>
            <a:r>
              <a:rPr lang="sv-SE" dirty="0" err="1"/>
              <a:t>democracy</a:t>
            </a:r>
            <a:r>
              <a:rPr lang="sv-SE" dirty="0"/>
              <a:t> and a </a:t>
            </a:r>
            <a:r>
              <a:rPr lang="sv-SE" dirty="0" err="1"/>
              <a:t>need</a:t>
            </a:r>
            <a:r>
              <a:rPr lang="sv-SE" dirty="0"/>
              <a:t> for trust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i="1" dirty="0"/>
              <a:t>”</a:t>
            </a:r>
            <a:r>
              <a:rPr lang="sv-SE" i="1" dirty="0" err="1"/>
              <a:t>We</a:t>
            </a:r>
            <a:r>
              <a:rPr lang="sv-SE" i="1" dirty="0"/>
              <a:t> </a:t>
            </a:r>
            <a:r>
              <a:rPr lang="sv-SE" i="1" dirty="0" err="1"/>
              <a:t>haven’t</a:t>
            </a:r>
            <a:r>
              <a:rPr lang="sv-SE" i="1" dirty="0"/>
              <a:t> </a:t>
            </a:r>
            <a:r>
              <a:rPr lang="sv-SE" i="1" dirty="0" err="1"/>
              <a:t>been</a:t>
            </a:r>
            <a:r>
              <a:rPr lang="sv-SE" i="1" dirty="0"/>
              <a:t> </a:t>
            </a:r>
            <a:r>
              <a:rPr lang="sv-SE" i="1" dirty="0" err="1"/>
              <a:t>counted</a:t>
            </a:r>
            <a:r>
              <a:rPr lang="sv-SE" i="1" dirty="0"/>
              <a:t> for, so </a:t>
            </a:r>
            <a:r>
              <a:rPr lang="sv-SE" i="1" dirty="0" err="1"/>
              <a:t>we</a:t>
            </a:r>
            <a:r>
              <a:rPr lang="sv-SE" i="1" dirty="0"/>
              <a:t> </a:t>
            </a:r>
            <a:r>
              <a:rPr lang="sv-SE" i="1" dirty="0" err="1"/>
              <a:t>have</a:t>
            </a:r>
            <a:r>
              <a:rPr lang="sv-SE" i="1" dirty="0"/>
              <a:t> </a:t>
            </a:r>
            <a:r>
              <a:rPr lang="sv-SE" i="1" dirty="0" err="1"/>
              <a:t>started</a:t>
            </a:r>
            <a:r>
              <a:rPr lang="sv-SE" i="1" dirty="0"/>
              <a:t> </a:t>
            </a:r>
            <a:r>
              <a:rPr lang="sv-SE" i="1" dirty="0" err="1"/>
              <a:t>to</a:t>
            </a:r>
            <a:r>
              <a:rPr lang="sv-SE" i="1" dirty="0"/>
              <a:t> </a:t>
            </a:r>
            <a:r>
              <a:rPr lang="sv-SE" i="1" dirty="0" err="1"/>
              <a:t>count</a:t>
            </a:r>
            <a:r>
              <a:rPr lang="sv-SE" i="1" dirty="0"/>
              <a:t> </a:t>
            </a:r>
            <a:r>
              <a:rPr lang="sv-SE" i="1" dirty="0" err="1"/>
              <a:t>ourselves</a:t>
            </a:r>
            <a:r>
              <a:rPr lang="sv-SE" i="1" dirty="0"/>
              <a:t>” </a:t>
            </a:r>
          </a:p>
        </p:txBody>
      </p:sp>
    </p:spTree>
    <p:extLst>
      <p:ext uri="{BB962C8B-B14F-4D97-AF65-F5344CB8AC3E}">
        <p14:creationId xmlns:p14="http://schemas.microsoft.com/office/powerpoint/2010/main" val="229662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What</a:t>
            </a:r>
            <a:r>
              <a:rPr lang="sv-SE" dirty="0"/>
              <a:t> CAN be </a:t>
            </a:r>
            <a:r>
              <a:rPr lang="sv-SE" dirty="0" err="1"/>
              <a:t>done</a:t>
            </a:r>
            <a:r>
              <a:rPr lang="sv-SE" dirty="0"/>
              <a:t>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3800" dirty="0" err="1"/>
              <a:t>Strategies</a:t>
            </a:r>
            <a:r>
              <a:rPr lang="sv-SE" sz="3800" dirty="0"/>
              <a:t>, </a:t>
            </a:r>
            <a:r>
              <a:rPr lang="sv-SE" sz="3800" dirty="0" err="1"/>
              <a:t>base</a:t>
            </a:r>
            <a:r>
              <a:rPr lang="sv-SE" sz="3800" dirty="0"/>
              <a:t> </a:t>
            </a:r>
            <a:r>
              <a:rPr lang="sv-SE" sz="3800" dirty="0" err="1"/>
              <a:t>line</a:t>
            </a:r>
            <a:r>
              <a:rPr lang="sv-SE" sz="3800" dirty="0"/>
              <a:t>:</a:t>
            </a:r>
          </a:p>
          <a:p>
            <a:r>
              <a:rPr lang="sv-SE" sz="3800" dirty="0" err="1"/>
              <a:t>Really</a:t>
            </a:r>
            <a:r>
              <a:rPr lang="sv-SE" sz="3800" dirty="0"/>
              <a:t> </a:t>
            </a:r>
            <a:r>
              <a:rPr lang="sv-SE" sz="3800" dirty="0" err="1"/>
              <a:t>striving</a:t>
            </a:r>
            <a:r>
              <a:rPr lang="sv-SE" sz="3800" dirty="0"/>
              <a:t> for </a:t>
            </a:r>
            <a:r>
              <a:rPr lang="sv-SE" sz="3800" dirty="0" err="1"/>
              <a:t>change</a:t>
            </a:r>
            <a:r>
              <a:rPr lang="sv-SE" sz="3800" dirty="0"/>
              <a:t>, </a:t>
            </a:r>
            <a:r>
              <a:rPr lang="sv-SE" sz="3800" dirty="0" err="1"/>
              <a:t>including</a:t>
            </a:r>
            <a:r>
              <a:rPr lang="sv-SE" sz="3800" dirty="0"/>
              <a:t> </a:t>
            </a:r>
            <a:r>
              <a:rPr lang="sv-SE" sz="3800" dirty="0" err="1"/>
              <a:t>own</a:t>
            </a:r>
            <a:r>
              <a:rPr lang="sv-SE" sz="3800" dirty="0"/>
              <a:t> </a:t>
            </a:r>
            <a:r>
              <a:rPr lang="sv-SE" sz="3800" dirty="0" err="1"/>
              <a:t>practices</a:t>
            </a:r>
            <a:r>
              <a:rPr lang="sv-SE" sz="3800" dirty="0"/>
              <a:t> and </a:t>
            </a:r>
            <a:r>
              <a:rPr lang="sv-SE" sz="3800" dirty="0" err="1"/>
              <a:t>thoughts</a:t>
            </a:r>
            <a:endParaRPr lang="sv-SE" sz="3800" dirty="0"/>
          </a:p>
          <a:p>
            <a:r>
              <a:rPr lang="sv-SE" sz="3800" dirty="0" err="1"/>
              <a:t>Working</a:t>
            </a:r>
            <a:r>
              <a:rPr lang="sv-SE" sz="3800" dirty="0"/>
              <a:t> hard </a:t>
            </a:r>
            <a:r>
              <a:rPr lang="sv-SE" sz="3800" dirty="0" err="1"/>
              <a:t>with</a:t>
            </a:r>
            <a:r>
              <a:rPr lang="sv-SE" sz="3800" dirty="0"/>
              <a:t> </a:t>
            </a:r>
            <a:r>
              <a:rPr lang="sv-SE" sz="3800" dirty="0" err="1"/>
              <a:t>eventual</a:t>
            </a:r>
            <a:r>
              <a:rPr lang="sv-SE" sz="3800" dirty="0"/>
              <a:t> social and </a:t>
            </a:r>
            <a:r>
              <a:rPr lang="sv-SE" sz="3800" dirty="0" err="1"/>
              <a:t>economic</a:t>
            </a:r>
            <a:r>
              <a:rPr lang="sv-SE" sz="3800" dirty="0"/>
              <a:t> problems</a:t>
            </a:r>
          </a:p>
          <a:p>
            <a:r>
              <a:rPr lang="sv-SE" sz="3800" dirty="0"/>
              <a:t>Participation</a:t>
            </a:r>
          </a:p>
          <a:p>
            <a:pPr marL="0" indent="0">
              <a:buNone/>
            </a:pPr>
            <a:r>
              <a:rPr lang="sv-SE" dirty="0"/>
              <a:t>	</a:t>
            </a:r>
          </a:p>
        </p:txBody>
      </p:sp>
      <p:sp>
        <p:nvSpPr>
          <p:cNvPr id="7" name="Rektangel 6"/>
          <p:cNvSpPr/>
          <p:nvPr/>
        </p:nvSpPr>
        <p:spPr>
          <a:xfrm>
            <a:off x="3048000" y="227483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67834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”</a:t>
            </a:r>
            <a:r>
              <a:rPr lang="sv-SE" dirty="0" err="1"/>
              <a:t>Advanced</a:t>
            </a:r>
            <a:r>
              <a:rPr lang="sv-SE" dirty="0"/>
              <a:t> </a:t>
            </a:r>
            <a:r>
              <a:rPr lang="sv-SE" dirty="0" err="1"/>
              <a:t>marginality</a:t>
            </a:r>
            <a:r>
              <a:rPr lang="sv-SE" dirty="0"/>
              <a:t>” (</a:t>
            </a:r>
            <a:r>
              <a:rPr lang="sv-SE" dirty="0" err="1"/>
              <a:t>Waquant</a:t>
            </a:r>
            <a:r>
              <a:rPr lang="sv-SE" dirty="0"/>
              <a:t>)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The abandonment </a:t>
            </a:r>
            <a:r>
              <a:rPr lang="sv-SE" dirty="0" err="1"/>
              <a:t>of</a:t>
            </a:r>
            <a:r>
              <a:rPr lang="sv-SE" dirty="0"/>
              <a:t> (the </a:t>
            </a:r>
            <a:r>
              <a:rPr lang="sv-SE" dirty="0" err="1"/>
              <a:t>working</a:t>
            </a:r>
            <a:r>
              <a:rPr lang="sv-SE" dirty="0"/>
              <a:t>) </a:t>
            </a:r>
            <a:r>
              <a:rPr lang="sv-SE" dirty="0" err="1"/>
              <a:t>class</a:t>
            </a:r>
            <a:endParaRPr lang="sv-SE" dirty="0"/>
          </a:p>
          <a:p>
            <a:pPr lvl="1"/>
            <a:r>
              <a:rPr lang="sv-SE" dirty="0"/>
              <a:t>By </a:t>
            </a:r>
            <a:r>
              <a:rPr lang="sv-SE" dirty="0" err="1"/>
              <a:t>society</a:t>
            </a:r>
            <a:endParaRPr lang="sv-SE" dirty="0"/>
          </a:p>
          <a:p>
            <a:pPr lvl="1"/>
            <a:r>
              <a:rPr lang="sv-SE" dirty="0"/>
              <a:t>By researchers</a:t>
            </a:r>
          </a:p>
          <a:p>
            <a:pPr lvl="1"/>
            <a:r>
              <a:rPr lang="sv-SE" dirty="0"/>
              <a:t>By </a:t>
            </a:r>
            <a:r>
              <a:rPr lang="sv-SE" dirty="0" err="1"/>
              <a:t>politicians</a:t>
            </a:r>
            <a:endParaRPr lang="sv-SE" dirty="0"/>
          </a:p>
          <a:p>
            <a:pPr lvl="0">
              <a:buClr>
                <a:srgbClr val="A04DA3"/>
              </a:buClr>
            </a:pPr>
            <a:r>
              <a:rPr lang="sv-SE" dirty="0" err="1">
                <a:solidFill>
                  <a:prstClr val="black"/>
                </a:solidFill>
              </a:rPr>
              <a:t>Located</a:t>
            </a:r>
            <a:r>
              <a:rPr lang="sv-SE" dirty="0">
                <a:solidFill>
                  <a:prstClr val="black"/>
                </a:solidFill>
              </a:rPr>
              <a:t> in ”reservats”: Territorial </a:t>
            </a:r>
            <a:r>
              <a:rPr lang="sv-SE" dirty="0" err="1">
                <a:solidFill>
                  <a:prstClr val="black"/>
                </a:solidFill>
              </a:rPr>
              <a:t>stigmatization</a:t>
            </a:r>
            <a:endParaRPr lang="sv-SE" dirty="0">
              <a:solidFill>
                <a:prstClr val="black"/>
              </a:solidFill>
            </a:endParaRPr>
          </a:p>
          <a:p>
            <a:pPr lvl="0">
              <a:buClr>
                <a:srgbClr val="A04DA3"/>
              </a:buClr>
            </a:pPr>
            <a:r>
              <a:rPr lang="sv-SE" dirty="0" err="1">
                <a:solidFill>
                  <a:prstClr val="black"/>
                </a:solidFill>
              </a:rPr>
              <a:t>Strategies</a:t>
            </a:r>
            <a:r>
              <a:rPr lang="sv-SE" dirty="0">
                <a:solidFill>
                  <a:prstClr val="black"/>
                </a:solidFill>
              </a:rPr>
              <a:t>: (Dis)</a:t>
            </a:r>
            <a:r>
              <a:rPr lang="sv-SE" dirty="0" err="1">
                <a:solidFill>
                  <a:prstClr val="black"/>
                </a:solidFill>
              </a:rPr>
              <a:t>identifying</a:t>
            </a:r>
            <a:r>
              <a:rPr lang="sv-SE" dirty="0">
                <a:solidFill>
                  <a:prstClr val="black"/>
                </a:solidFill>
              </a:rPr>
              <a:t> as </a:t>
            </a:r>
            <a:r>
              <a:rPr lang="sv-SE" dirty="0" err="1">
                <a:solidFill>
                  <a:prstClr val="black"/>
                </a:solidFill>
              </a:rPr>
              <a:t>inhabitants</a:t>
            </a:r>
            <a:r>
              <a:rPr lang="sv-SE" dirty="0">
                <a:solidFill>
                  <a:prstClr val="black"/>
                </a:solidFill>
              </a:rPr>
              <a:t> (</a:t>
            </a:r>
            <a:r>
              <a:rPr lang="sv-SE" dirty="0" err="1">
                <a:solidFill>
                  <a:prstClr val="black"/>
                </a:solidFill>
              </a:rPr>
              <a:t>naming</a:t>
            </a:r>
            <a:r>
              <a:rPr lang="sv-SE" dirty="0">
                <a:solidFill>
                  <a:prstClr val="black"/>
                </a:solidFill>
              </a:rPr>
              <a:t> </a:t>
            </a:r>
            <a:r>
              <a:rPr lang="sv-SE" dirty="0" err="1">
                <a:solidFill>
                  <a:prstClr val="black"/>
                </a:solidFill>
              </a:rPr>
              <a:t>another</a:t>
            </a:r>
            <a:r>
              <a:rPr lang="sv-SE" dirty="0">
                <a:solidFill>
                  <a:prstClr val="black"/>
                </a:solidFill>
              </a:rPr>
              <a:t> ”</a:t>
            </a:r>
            <a:r>
              <a:rPr lang="sv-SE" dirty="0" err="1">
                <a:solidFill>
                  <a:prstClr val="black"/>
                </a:solidFill>
              </a:rPr>
              <a:t>other</a:t>
            </a:r>
            <a:r>
              <a:rPr lang="sv-SE" dirty="0">
                <a:solidFill>
                  <a:prstClr val="black"/>
                </a:solidFill>
              </a:rPr>
              <a:t>”) as </a:t>
            </a:r>
            <a:r>
              <a:rPr lang="sv-SE" dirty="0" err="1">
                <a:solidFill>
                  <a:prstClr val="black"/>
                </a:solidFill>
              </a:rPr>
              <a:t>individual</a:t>
            </a:r>
            <a:r>
              <a:rPr lang="sv-SE" dirty="0">
                <a:solidFill>
                  <a:prstClr val="black"/>
                </a:solidFill>
              </a:rPr>
              <a:t> </a:t>
            </a:r>
            <a:r>
              <a:rPr lang="sv-SE" dirty="0" err="1">
                <a:solidFill>
                  <a:prstClr val="black"/>
                </a:solidFill>
              </a:rPr>
              <a:t>strategy</a:t>
            </a:r>
            <a:r>
              <a:rPr lang="sv-SE" dirty="0">
                <a:solidFill>
                  <a:prstClr val="black"/>
                </a:solidFill>
              </a:rPr>
              <a:t> for an </a:t>
            </a:r>
            <a:r>
              <a:rPr lang="sv-SE" dirty="0" err="1">
                <a:solidFill>
                  <a:prstClr val="black"/>
                </a:solidFill>
              </a:rPr>
              <a:t>escape</a:t>
            </a:r>
            <a:r>
              <a:rPr lang="sv-SE" dirty="0">
                <a:solidFill>
                  <a:prstClr val="black"/>
                </a:solidFill>
              </a:rPr>
              <a:t> from stigma </a:t>
            </a:r>
          </a:p>
          <a:p>
            <a:pPr lvl="4">
              <a:buClr>
                <a:srgbClr val="A04DA3"/>
              </a:buClr>
            </a:pPr>
            <a:r>
              <a:rPr lang="sv-SE" dirty="0">
                <a:solidFill>
                  <a:prstClr val="black"/>
                </a:solidFill>
              </a:rPr>
              <a:t>…or </a:t>
            </a:r>
            <a:r>
              <a:rPr lang="sv-SE" dirty="0" err="1">
                <a:solidFill>
                  <a:prstClr val="black"/>
                </a:solidFill>
              </a:rPr>
              <a:t>moving</a:t>
            </a:r>
            <a:r>
              <a:rPr lang="sv-SE" dirty="0">
                <a:solidFill>
                  <a:prstClr val="black"/>
                </a:solidFill>
              </a:rPr>
              <a:t> </a:t>
            </a:r>
            <a:r>
              <a:rPr lang="sv-SE" dirty="0" err="1">
                <a:solidFill>
                  <a:prstClr val="black"/>
                </a:solidFill>
              </a:rPr>
              <a:t>out</a:t>
            </a:r>
            <a:r>
              <a:rPr lang="sv-SE" dirty="0">
                <a:solidFill>
                  <a:prstClr val="black"/>
                </a:solidFill>
              </a:rPr>
              <a:t>. </a:t>
            </a:r>
          </a:p>
          <a:p>
            <a:pPr marL="109728" indent="0">
              <a:buClr>
                <a:srgbClr val="A04DA3"/>
              </a:buClr>
              <a:buNone/>
            </a:pPr>
            <a:endParaRPr lang="sv-SE" dirty="0">
              <a:solidFill>
                <a:prstClr val="black"/>
              </a:solidFill>
            </a:endParaRPr>
          </a:p>
          <a:p>
            <a:pPr lvl="0">
              <a:buClr>
                <a:srgbClr val="A04DA3"/>
              </a:buClr>
            </a:pPr>
            <a:endParaRPr lang="sv-SE" dirty="0">
              <a:solidFill>
                <a:prstClr val="black"/>
              </a:solidFill>
            </a:endParaRPr>
          </a:p>
          <a:p>
            <a:pPr marL="411480" lvl="1" indent="0">
              <a:buNone/>
            </a:pPr>
            <a:endParaRPr lang="sv-SE" dirty="0"/>
          </a:p>
          <a:p>
            <a:pPr lvl="1"/>
            <a:endParaRPr lang="sv-SE" dirty="0"/>
          </a:p>
          <a:p>
            <a:pPr lvl="1"/>
            <a:endParaRPr lang="sv-SE" dirty="0"/>
          </a:p>
          <a:p>
            <a:pPr lvl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1754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Participation, </a:t>
            </a:r>
            <a:r>
              <a:rPr lang="sv-SE" dirty="0" err="1"/>
              <a:t>namely</a:t>
            </a:r>
            <a:r>
              <a:rPr lang="sv-SE" dirty="0"/>
              <a:t>: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457200" lvl="1" indent="0">
              <a:buNone/>
            </a:pPr>
            <a:r>
              <a:rPr lang="sv-SE" sz="6700" dirty="0" err="1"/>
              <a:t>Including</a:t>
            </a:r>
            <a:r>
              <a:rPr lang="sv-SE" sz="6700" dirty="0"/>
              <a:t> the </a:t>
            </a:r>
            <a:r>
              <a:rPr lang="sv-SE" sz="6700" dirty="0" err="1"/>
              <a:t>district</a:t>
            </a:r>
            <a:r>
              <a:rPr lang="sv-SE" sz="6700" dirty="0"/>
              <a:t> in the city, </a:t>
            </a:r>
            <a:r>
              <a:rPr lang="sv-SE" sz="6700" dirty="0" err="1"/>
              <a:t>striving</a:t>
            </a:r>
            <a:r>
              <a:rPr lang="sv-SE" sz="6700" dirty="0"/>
              <a:t> for </a:t>
            </a:r>
            <a:r>
              <a:rPr lang="sv-SE" sz="6700" dirty="0" err="1"/>
              <a:t>connectivity</a:t>
            </a:r>
            <a:endParaRPr lang="sv-SE" sz="6700" dirty="0"/>
          </a:p>
          <a:p>
            <a:pPr marL="457200" lvl="1" indent="0">
              <a:buNone/>
            </a:pPr>
            <a:r>
              <a:rPr lang="sv-SE" sz="6700" dirty="0"/>
              <a:t>  </a:t>
            </a:r>
          </a:p>
          <a:p>
            <a:pPr marL="457200" lvl="1" indent="0">
              <a:buNone/>
            </a:pPr>
            <a:r>
              <a:rPr lang="sv-SE" sz="6700" dirty="0" err="1"/>
              <a:t>Cooperation</a:t>
            </a:r>
            <a:r>
              <a:rPr lang="sv-SE" sz="6700" dirty="0"/>
              <a:t> and relation </a:t>
            </a:r>
            <a:r>
              <a:rPr lang="sv-SE" sz="6700" dirty="0" err="1"/>
              <a:t>building</a:t>
            </a:r>
            <a:r>
              <a:rPr lang="sv-SE" sz="6700" dirty="0"/>
              <a:t>, </a:t>
            </a:r>
            <a:r>
              <a:rPr lang="sv-SE" sz="6700" dirty="0" err="1"/>
              <a:t>between</a:t>
            </a:r>
            <a:r>
              <a:rPr lang="sv-SE" sz="6700" dirty="0"/>
              <a:t> </a:t>
            </a:r>
            <a:r>
              <a:rPr lang="sv-SE" sz="6700" dirty="0" err="1"/>
              <a:t>children</a:t>
            </a:r>
            <a:r>
              <a:rPr lang="sv-SE" sz="6700" dirty="0"/>
              <a:t> and the </a:t>
            </a:r>
            <a:r>
              <a:rPr lang="sv-SE" sz="6700" dirty="0" err="1"/>
              <a:t>police</a:t>
            </a:r>
            <a:r>
              <a:rPr lang="sv-SE" sz="6700" dirty="0"/>
              <a:t> f ex.  </a:t>
            </a:r>
          </a:p>
          <a:p>
            <a:pPr marL="457200" lvl="1" indent="0">
              <a:buNone/>
            </a:pPr>
            <a:endParaRPr lang="sv-SE" sz="6700" dirty="0"/>
          </a:p>
          <a:p>
            <a:pPr marL="457200" lvl="1" indent="0">
              <a:buNone/>
            </a:pPr>
            <a:r>
              <a:rPr lang="sv-SE" sz="6700" dirty="0" err="1"/>
              <a:t>Having</a:t>
            </a:r>
            <a:r>
              <a:rPr lang="sv-SE" sz="6700" dirty="0"/>
              <a:t> </a:t>
            </a:r>
            <a:r>
              <a:rPr lang="sv-SE" sz="6700" dirty="0" err="1"/>
              <a:t>your</a:t>
            </a:r>
            <a:r>
              <a:rPr lang="sv-SE" sz="6700" dirty="0"/>
              <a:t> ”</a:t>
            </a:r>
            <a:r>
              <a:rPr lang="sv-SE" sz="6700" dirty="0" err="1"/>
              <a:t>ear</a:t>
            </a:r>
            <a:r>
              <a:rPr lang="sv-SE" sz="6700" dirty="0"/>
              <a:t> to the </a:t>
            </a:r>
            <a:r>
              <a:rPr lang="sv-SE" sz="6700" dirty="0" err="1"/>
              <a:t>ground</a:t>
            </a:r>
            <a:r>
              <a:rPr lang="sv-SE" sz="6700" dirty="0"/>
              <a:t>”</a:t>
            </a:r>
          </a:p>
          <a:p>
            <a:pPr marL="457200" lvl="1" indent="0">
              <a:buNone/>
            </a:pPr>
            <a:endParaRPr lang="sv-SE" sz="6700" dirty="0"/>
          </a:p>
          <a:p>
            <a:pPr marL="457200" lvl="1" indent="0">
              <a:buNone/>
            </a:pPr>
            <a:r>
              <a:rPr lang="sv-SE" sz="6700" dirty="0" err="1"/>
              <a:t>Appreciate</a:t>
            </a:r>
            <a:r>
              <a:rPr lang="sv-SE" sz="6700" dirty="0"/>
              <a:t> and </a:t>
            </a:r>
            <a:r>
              <a:rPr lang="sv-SE" sz="6700" dirty="0" err="1"/>
              <a:t>work</a:t>
            </a:r>
            <a:r>
              <a:rPr lang="sv-SE" sz="6700" dirty="0"/>
              <a:t> </a:t>
            </a:r>
            <a:r>
              <a:rPr lang="sv-SE" sz="6700" dirty="0" err="1"/>
              <a:t>with</a:t>
            </a:r>
            <a:r>
              <a:rPr lang="sv-SE" sz="6700" dirty="0"/>
              <a:t> </a:t>
            </a:r>
            <a:r>
              <a:rPr lang="sv-SE" sz="6700" dirty="0" err="1"/>
              <a:t>what</a:t>
            </a:r>
            <a:r>
              <a:rPr lang="sv-SE" sz="6700" dirty="0"/>
              <a:t> (and </a:t>
            </a:r>
            <a:r>
              <a:rPr lang="sv-SE" sz="6700" dirty="0" err="1"/>
              <a:t>who</a:t>
            </a:r>
            <a:r>
              <a:rPr lang="sv-SE" sz="6700" dirty="0"/>
              <a:t>) is present, not </a:t>
            </a:r>
            <a:r>
              <a:rPr lang="sv-SE" sz="6700" dirty="0" err="1"/>
              <a:t>with</a:t>
            </a:r>
            <a:r>
              <a:rPr lang="sv-SE" sz="6700" dirty="0"/>
              <a:t> </a:t>
            </a:r>
            <a:r>
              <a:rPr lang="sv-SE" sz="6700" dirty="0" err="1"/>
              <a:t>what</a:t>
            </a:r>
            <a:r>
              <a:rPr lang="sv-SE" sz="6700" dirty="0"/>
              <a:t> ”</a:t>
            </a:r>
            <a:r>
              <a:rPr lang="sv-SE" sz="6700" dirty="0" err="1"/>
              <a:t>should</a:t>
            </a:r>
            <a:r>
              <a:rPr lang="sv-SE" sz="6700" dirty="0"/>
              <a:t>” be (anti-</a:t>
            </a:r>
            <a:r>
              <a:rPr lang="sv-SE" sz="6700" dirty="0" err="1"/>
              <a:t>gentrification</a:t>
            </a:r>
            <a:r>
              <a:rPr lang="sv-SE" sz="6700" dirty="0"/>
              <a:t>) </a:t>
            </a:r>
          </a:p>
          <a:p>
            <a:pPr marL="457200" lvl="1" indent="0">
              <a:buNone/>
            </a:pPr>
            <a:endParaRPr lang="sv-SE" sz="6700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1508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Sabina </a:t>
            </a:r>
            <a:r>
              <a:rPr lang="sv-SE" dirty="0" err="1"/>
              <a:t>Dethorey</a:t>
            </a:r>
            <a:r>
              <a:rPr lang="sv-SE" dirty="0"/>
              <a:t>, area </a:t>
            </a:r>
            <a:r>
              <a:rPr lang="sv-SE" dirty="0" err="1"/>
              <a:t>coordinator</a:t>
            </a:r>
            <a:r>
              <a:rPr lang="sv-SE" dirty="0"/>
              <a:t>, Herrgården, Rosengård: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0">
              <a:buNone/>
            </a:pPr>
            <a:r>
              <a:rPr lang="sv-SE" sz="6700" dirty="0"/>
              <a:t>”</a:t>
            </a:r>
            <a:r>
              <a:rPr lang="sv-SE" sz="6700" dirty="0" err="1"/>
              <a:t>We</a:t>
            </a:r>
            <a:r>
              <a:rPr lang="sv-SE" sz="6700" dirty="0"/>
              <a:t> </a:t>
            </a:r>
            <a:r>
              <a:rPr lang="sv-SE" sz="6700" dirty="0" err="1"/>
              <a:t>wish</a:t>
            </a:r>
            <a:r>
              <a:rPr lang="sv-SE" sz="6700" dirty="0"/>
              <a:t> for no </a:t>
            </a:r>
            <a:r>
              <a:rPr lang="sv-SE" sz="6700" dirty="0" err="1"/>
              <a:t>one</a:t>
            </a:r>
            <a:r>
              <a:rPr lang="sv-SE" sz="6700" dirty="0"/>
              <a:t> to come </a:t>
            </a:r>
            <a:r>
              <a:rPr lang="sv-SE" sz="6700" dirty="0" err="1"/>
              <a:t>here</a:t>
            </a:r>
            <a:r>
              <a:rPr lang="sv-SE" sz="6700" dirty="0"/>
              <a:t> </a:t>
            </a:r>
          </a:p>
          <a:p>
            <a:pPr marL="0" lvl="1" indent="0">
              <a:buNone/>
            </a:pPr>
            <a:r>
              <a:rPr lang="sv-SE" sz="6700" dirty="0"/>
              <a:t>and </a:t>
            </a:r>
            <a:r>
              <a:rPr lang="sv-SE" sz="6700" dirty="0" err="1"/>
              <a:t>we</a:t>
            </a:r>
            <a:r>
              <a:rPr lang="sv-SE" sz="6700" dirty="0"/>
              <a:t> </a:t>
            </a:r>
            <a:r>
              <a:rPr lang="sv-SE" sz="6700" dirty="0" err="1"/>
              <a:t>wish</a:t>
            </a:r>
            <a:r>
              <a:rPr lang="sv-SE" sz="6700" dirty="0"/>
              <a:t> no </a:t>
            </a:r>
            <a:r>
              <a:rPr lang="sv-SE" sz="6700" dirty="0" err="1"/>
              <a:t>one</a:t>
            </a:r>
            <a:r>
              <a:rPr lang="sv-SE" sz="6700" dirty="0"/>
              <a:t> </a:t>
            </a:r>
            <a:r>
              <a:rPr lang="sv-SE" sz="6700" dirty="0" err="1"/>
              <a:t>out</a:t>
            </a:r>
            <a:r>
              <a:rPr lang="sv-SE" sz="6700" dirty="0"/>
              <a:t> </a:t>
            </a:r>
            <a:r>
              <a:rPr lang="sv-SE" sz="6700" dirty="0" err="1"/>
              <a:t>of</a:t>
            </a:r>
            <a:r>
              <a:rPr lang="sv-SE" sz="6700" dirty="0"/>
              <a:t> </a:t>
            </a:r>
            <a:r>
              <a:rPr lang="sv-SE" sz="6700" dirty="0" err="1"/>
              <a:t>here</a:t>
            </a:r>
            <a:r>
              <a:rPr lang="sv-SE" sz="6700" dirty="0"/>
              <a:t> </a:t>
            </a:r>
            <a:r>
              <a:rPr lang="sv-SE" sz="6700" dirty="0" err="1"/>
              <a:t>either</a:t>
            </a:r>
            <a:r>
              <a:rPr lang="sv-SE" sz="6700" dirty="0"/>
              <a:t>”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99411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Seemingly</a:t>
            </a:r>
            <a:r>
              <a:rPr lang="sv-SE" dirty="0"/>
              <a:t> best </a:t>
            </a:r>
            <a:r>
              <a:rPr lang="sv-SE" dirty="0" err="1"/>
              <a:t>strategies</a:t>
            </a:r>
            <a:r>
              <a:rPr lang="sv-SE" dirty="0"/>
              <a:t>, in order: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sv-SE" dirty="0" err="1"/>
              <a:t>Strategic</a:t>
            </a:r>
            <a:r>
              <a:rPr lang="sv-SE" dirty="0"/>
              <a:t> </a:t>
            </a:r>
            <a:r>
              <a:rPr lang="sv-SE" dirty="0" err="1"/>
              <a:t>neutralization</a:t>
            </a:r>
            <a:endParaRPr lang="sv-SE" dirty="0"/>
          </a:p>
          <a:p>
            <a:pPr marL="514350" indent="-514350">
              <a:buFont typeface="+mj-lt"/>
              <a:buAutoNum type="arabicPeriod"/>
            </a:pPr>
            <a:r>
              <a:rPr lang="sv-SE" dirty="0" err="1"/>
              <a:t>Systematic</a:t>
            </a:r>
            <a:r>
              <a:rPr lang="sv-SE" dirty="0"/>
              <a:t> </a:t>
            </a:r>
            <a:r>
              <a:rPr lang="sv-SE" dirty="0" err="1"/>
              <a:t>eye</a:t>
            </a:r>
            <a:r>
              <a:rPr lang="sv-SE" dirty="0"/>
              <a:t>-to-</a:t>
            </a:r>
            <a:r>
              <a:rPr lang="sv-SE" dirty="0" err="1"/>
              <a:t>eye</a:t>
            </a:r>
            <a:r>
              <a:rPr lang="sv-SE" dirty="0"/>
              <a:t> talks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 err="1"/>
              <a:t>Physical</a:t>
            </a:r>
            <a:r>
              <a:rPr lang="sv-SE" dirty="0"/>
              <a:t> </a:t>
            </a:r>
            <a:r>
              <a:rPr lang="sv-SE" dirty="0" err="1"/>
              <a:t>change</a:t>
            </a:r>
            <a:r>
              <a:rPr lang="sv-SE" dirty="0"/>
              <a:t> – </a:t>
            </a:r>
            <a:r>
              <a:rPr lang="sv-SE" dirty="0" err="1"/>
              <a:t>admitting</a:t>
            </a:r>
            <a:r>
              <a:rPr lang="sv-SE" dirty="0"/>
              <a:t> </a:t>
            </a:r>
            <a:r>
              <a:rPr lang="sv-SE" dirty="0" err="1"/>
              <a:t>value</a:t>
            </a:r>
            <a:r>
              <a:rPr lang="sv-SE" dirty="0"/>
              <a:t> and </a:t>
            </a:r>
            <a:r>
              <a:rPr lang="sv-SE" dirty="0" err="1"/>
              <a:t>recognition</a:t>
            </a:r>
            <a:endParaRPr lang="sv-SE" dirty="0"/>
          </a:p>
          <a:p>
            <a:pPr marL="514350" indent="-514350">
              <a:buFont typeface="+mj-lt"/>
              <a:buAutoNum type="arabicPeriod"/>
            </a:pPr>
            <a:r>
              <a:rPr lang="sv-SE" dirty="0"/>
              <a:t>Invitations to come and visit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 err="1"/>
              <a:t>Own</a:t>
            </a:r>
            <a:r>
              <a:rPr lang="sv-SE" dirty="0"/>
              <a:t> and disseminate information </a:t>
            </a:r>
            <a:r>
              <a:rPr lang="sv-SE" dirty="0" err="1"/>
              <a:t>about</a:t>
            </a:r>
            <a:r>
              <a:rPr lang="sv-SE" dirty="0"/>
              <a:t> the area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In order to </a:t>
            </a:r>
            <a:r>
              <a:rPr lang="sv-SE" dirty="0" err="1"/>
              <a:t>widen</a:t>
            </a:r>
            <a:r>
              <a:rPr lang="sv-SE" dirty="0"/>
              <a:t> the </a:t>
            </a:r>
            <a:r>
              <a:rPr lang="sv-SE" dirty="0" err="1"/>
              <a:t>possibilities</a:t>
            </a:r>
            <a:r>
              <a:rPr lang="sv-SE" dirty="0"/>
              <a:t> to </a:t>
            </a:r>
            <a:r>
              <a:rPr lang="sv-SE" dirty="0" err="1"/>
              <a:t>work</a:t>
            </a:r>
            <a:r>
              <a:rPr lang="sv-SE" dirty="0"/>
              <a:t> and live in </a:t>
            </a:r>
            <a:r>
              <a:rPr lang="sv-SE" dirty="0" err="1"/>
              <a:t>stigmatized</a:t>
            </a:r>
            <a:r>
              <a:rPr lang="sv-SE" dirty="0"/>
              <a:t> areas</a:t>
            </a:r>
          </a:p>
        </p:txBody>
      </p:sp>
      <p:sp>
        <p:nvSpPr>
          <p:cNvPr id="4" name="Rektangel 3"/>
          <p:cNvSpPr/>
          <p:nvPr/>
        </p:nvSpPr>
        <p:spPr>
          <a:xfrm>
            <a:off x="3048000" y="2259449"/>
            <a:ext cx="6096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sv-SE" sz="100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endParaRPr lang="sv-SE" sz="1000" dirty="0">
              <a:latin typeface="Georgia" panose="02040502050405020303" pitchFamily="18" charset="0"/>
            </a:endParaRPr>
          </a:p>
          <a:p>
            <a:r>
              <a:rPr lang="sv-SE" dirty="0">
                <a:latin typeface="Georgia" panose="02040502050405020303" pitchFamily="18" charset="0"/>
              </a:rPr>
              <a:t>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0209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 Rosengård : ”the red </a:t>
            </a:r>
            <a:r>
              <a:rPr lang="sv-SE" dirty="0" err="1"/>
              <a:t>carpet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Rose”</a:t>
            </a: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100" y="2249488"/>
            <a:ext cx="5765800" cy="4324350"/>
          </a:xfrm>
        </p:spPr>
      </p:pic>
    </p:spTree>
    <p:extLst>
      <p:ext uri="{BB962C8B-B14F-4D97-AF65-F5344CB8AC3E}">
        <p14:creationId xmlns:p14="http://schemas.microsoft.com/office/powerpoint/2010/main" val="24409201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Citizens </a:t>
            </a:r>
            <a:r>
              <a:rPr lang="sv-SE" dirty="0" err="1"/>
              <a:t>of</a:t>
            </a:r>
            <a:r>
              <a:rPr lang="sv-SE" dirty="0"/>
              <a:t> Malmö in Rosengård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Rosengård as </a:t>
            </a:r>
            <a:r>
              <a:rPr lang="sv-SE" dirty="0" err="1"/>
              <a:t>indexical</a:t>
            </a:r>
            <a:r>
              <a:rPr lang="sv-SE" dirty="0"/>
              <a:t> </a:t>
            </a:r>
            <a:r>
              <a:rPr lang="sv-SE" dirty="0" err="1"/>
              <a:t>sign</a:t>
            </a:r>
            <a:r>
              <a:rPr lang="sv-SE" dirty="0"/>
              <a:t> and national </a:t>
            </a:r>
            <a:r>
              <a:rPr lang="sv-SE" dirty="0" err="1"/>
              <a:t>echoe</a:t>
            </a:r>
            <a:endParaRPr lang="sv-SE" dirty="0"/>
          </a:p>
          <a:p>
            <a:r>
              <a:rPr lang="sv-SE" dirty="0"/>
              <a:t>Process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change</a:t>
            </a:r>
            <a:r>
              <a:rPr lang="sv-SE" dirty="0"/>
              <a:t> </a:t>
            </a:r>
            <a:r>
              <a:rPr lang="sv-SE" dirty="0" err="1"/>
              <a:t>since</a:t>
            </a:r>
            <a:r>
              <a:rPr lang="sv-SE" dirty="0"/>
              <a:t> 2008-2009 </a:t>
            </a:r>
            <a:r>
              <a:rPr lang="sv-SE" dirty="0" err="1"/>
              <a:t>riots</a:t>
            </a:r>
            <a:endParaRPr lang="sv-SE" dirty="0"/>
          </a:p>
          <a:p>
            <a:r>
              <a:rPr lang="sv-SE" dirty="0" err="1"/>
              <a:t>Regenerated</a:t>
            </a:r>
            <a:r>
              <a:rPr lang="sv-SE" dirty="0"/>
              <a:t> ”brand” on a </a:t>
            </a:r>
            <a:r>
              <a:rPr lang="sv-SE" dirty="0" err="1"/>
              <a:t>local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2"/>
            <a:r>
              <a:rPr lang="sv-SE" dirty="0" err="1"/>
              <a:t>Multifaceted</a:t>
            </a:r>
            <a:r>
              <a:rPr lang="sv-SE" dirty="0"/>
              <a:t>, long term </a:t>
            </a:r>
            <a:r>
              <a:rPr lang="sv-SE" dirty="0" err="1"/>
              <a:t>work</a:t>
            </a:r>
            <a:endParaRPr lang="sv-SE" dirty="0"/>
          </a:p>
          <a:p>
            <a:pPr lvl="2"/>
            <a:r>
              <a:rPr lang="sv-SE" dirty="0"/>
              <a:t>Social </a:t>
            </a:r>
            <a:r>
              <a:rPr lang="sv-SE" dirty="0" err="1"/>
              <a:t>responsibility</a:t>
            </a:r>
            <a:r>
              <a:rPr lang="sv-SE" dirty="0"/>
              <a:t> by the </a:t>
            </a:r>
            <a:r>
              <a:rPr lang="sv-SE" dirty="0" err="1"/>
              <a:t>municipality</a:t>
            </a:r>
            <a:r>
              <a:rPr lang="sv-SE" dirty="0"/>
              <a:t>, in </a:t>
            </a:r>
            <a:r>
              <a:rPr lang="sv-SE" dirty="0" err="1"/>
              <a:t>dialogue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other</a:t>
            </a:r>
            <a:r>
              <a:rPr lang="sv-SE" dirty="0"/>
              <a:t> </a:t>
            </a:r>
            <a:r>
              <a:rPr lang="sv-SE" dirty="0" err="1"/>
              <a:t>actors</a:t>
            </a:r>
            <a:endParaRPr lang="sv-SE" dirty="0"/>
          </a:p>
          <a:p>
            <a:pPr lvl="2"/>
            <a:r>
              <a:rPr lang="sv-SE" dirty="0"/>
              <a:t>The </a:t>
            </a:r>
            <a:r>
              <a:rPr lang="sv-SE" dirty="0" err="1"/>
              <a:t>Malmoe</a:t>
            </a:r>
            <a:r>
              <a:rPr lang="sv-SE" dirty="0"/>
              <a:t> </a:t>
            </a:r>
            <a:r>
              <a:rPr lang="sv-SE" dirty="0" err="1"/>
              <a:t>commission</a:t>
            </a:r>
            <a:r>
              <a:rPr lang="sv-SE" dirty="0"/>
              <a:t> – for a </a:t>
            </a:r>
            <a:r>
              <a:rPr lang="sv-SE" dirty="0" err="1"/>
              <a:t>socially</a:t>
            </a:r>
            <a:r>
              <a:rPr lang="sv-SE" dirty="0"/>
              <a:t> </a:t>
            </a:r>
            <a:r>
              <a:rPr lang="sv-SE" dirty="0" err="1"/>
              <a:t>sustainable</a:t>
            </a:r>
            <a:r>
              <a:rPr lang="sv-SE" dirty="0"/>
              <a:t> Malmö</a:t>
            </a:r>
          </a:p>
          <a:p>
            <a:pPr marL="109728" indent="0">
              <a:buNone/>
            </a:pPr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80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Social </a:t>
            </a:r>
            <a:r>
              <a:rPr lang="sv-SE" dirty="0" err="1"/>
              <a:t>sustainable</a:t>
            </a:r>
            <a:r>
              <a:rPr lang="sv-SE" dirty="0"/>
              <a:t> solutions?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The Malmö </a:t>
            </a:r>
            <a:r>
              <a:rPr lang="sv-SE" dirty="0" err="1"/>
              <a:t>commission</a:t>
            </a:r>
            <a:r>
              <a:rPr lang="sv-SE" dirty="0"/>
              <a:t> for a social </a:t>
            </a:r>
            <a:r>
              <a:rPr lang="sv-SE" dirty="0" err="1"/>
              <a:t>sustainable</a:t>
            </a:r>
            <a:r>
              <a:rPr lang="sv-SE" dirty="0"/>
              <a:t> Malmö</a:t>
            </a:r>
          </a:p>
          <a:p>
            <a:pPr lvl="0"/>
            <a:r>
              <a:rPr lang="sv-SE" dirty="0" err="1">
                <a:solidFill>
                  <a:prstClr val="black"/>
                </a:solidFill>
              </a:rPr>
              <a:t>Taking</a:t>
            </a:r>
            <a:r>
              <a:rPr lang="sv-SE" dirty="0">
                <a:solidFill>
                  <a:prstClr val="black"/>
                </a:solidFill>
              </a:rPr>
              <a:t> UN:s human </a:t>
            </a:r>
            <a:r>
              <a:rPr lang="sv-SE" dirty="0" err="1">
                <a:solidFill>
                  <a:prstClr val="black"/>
                </a:solidFill>
              </a:rPr>
              <a:t>rights</a:t>
            </a:r>
            <a:r>
              <a:rPr lang="sv-SE" dirty="0">
                <a:solidFill>
                  <a:prstClr val="black"/>
                </a:solidFill>
              </a:rPr>
              <a:t> and </a:t>
            </a:r>
            <a:r>
              <a:rPr lang="sv-SE" dirty="0" err="1">
                <a:solidFill>
                  <a:prstClr val="black"/>
                </a:solidFill>
              </a:rPr>
              <a:t>world</a:t>
            </a:r>
            <a:r>
              <a:rPr lang="sv-SE" dirty="0">
                <a:solidFill>
                  <a:prstClr val="black"/>
                </a:solidFill>
              </a:rPr>
              <a:t> </a:t>
            </a:r>
            <a:r>
              <a:rPr lang="sv-SE" dirty="0" err="1">
                <a:solidFill>
                  <a:prstClr val="black"/>
                </a:solidFill>
              </a:rPr>
              <a:t>health</a:t>
            </a:r>
            <a:r>
              <a:rPr lang="sv-SE" dirty="0">
                <a:solidFill>
                  <a:prstClr val="black"/>
                </a:solidFill>
              </a:rPr>
              <a:t> policys as </a:t>
            </a:r>
            <a:r>
              <a:rPr lang="sv-SE" dirty="0" err="1">
                <a:solidFill>
                  <a:prstClr val="black"/>
                </a:solidFill>
              </a:rPr>
              <a:t>point</a:t>
            </a:r>
            <a:r>
              <a:rPr lang="sv-SE" dirty="0">
                <a:solidFill>
                  <a:prstClr val="black"/>
                </a:solidFill>
              </a:rPr>
              <a:t> </a:t>
            </a:r>
            <a:r>
              <a:rPr lang="sv-SE" dirty="0" err="1">
                <a:solidFill>
                  <a:prstClr val="black"/>
                </a:solidFill>
              </a:rPr>
              <a:t>of</a:t>
            </a:r>
            <a:r>
              <a:rPr lang="sv-SE" dirty="0">
                <a:solidFill>
                  <a:prstClr val="black"/>
                </a:solidFill>
              </a:rPr>
              <a:t> </a:t>
            </a:r>
            <a:r>
              <a:rPr lang="sv-SE" dirty="0" err="1">
                <a:solidFill>
                  <a:prstClr val="black"/>
                </a:solidFill>
              </a:rPr>
              <a:t>departure</a:t>
            </a:r>
            <a:endParaRPr lang="sv-SE" dirty="0">
              <a:solidFill>
                <a:prstClr val="black"/>
              </a:solidFill>
            </a:endParaRPr>
          </a:p>
          <a:p>
            <a:pPr lvl="0"/>
            <a:r>
              <a:rPr lang="sv-SE" dirty="0">
                <a:solidFill>
                  <a:prstClr val="black"/>
                </a:solidFill>
              </a:rPr>
              <a:t>35 research </a:t>
            </a:r>
            <a:r>
              <a:rPr lang="sv-SE" dirty="0" err="1">
                <a:solidFill>
                  <a:prstClr val="black"/>
                </a:solidFill>
              </a:rPr>
              <a:t>reports</a:t>
            </a:r>
            <a:endParaRPr lang="sv-SE" dirty="0">
              <a:solidFill>
                <a:prstClr val="black"/>
              </a:solidFill>
            </a:endParaRPr>
          </a:p>
          <a:p>
            <a:pPr lvl="0"/>
            <a:r>
              <a:rPr lang="sv-SE" dirty="0" err="1">
                <a:solidFill>
                  <a:prstClr val="black"/>
                </a:solidFill>
              </a:rPr>
              <a:t>Politically</a:t>
            </a:r>
            <a:r>
              <a:rPr lang="sv-SE" dirty="0">
                <a:solidFill>
                  <a:prstClr val="black"/>
                </a:solidFill>
              </a:rPr>
              <a:t> </a:t>
            </a:r>
            <a:r>
              <a:rPr lang="sv-SE" dirty="0" err="1">
                <a:solidFill>
                  <a:prstClr val="black"/>
                </a:solidFill>
              </a:rPr>
              <a:t>declared</a:t>
            </a:r>
            <a:r>
              <a:rPr lang="sv-SE" dirty="0">
                <a:solidFill>
                  <a:prstClr val="black"/>
                </a:solidFill>
              </a:rPr>
              <a:t> and </a:t>
            </a:r>
            <a:r>
              <a:rPr lang="sv-SE" dirty="0" err="1">
                <a:solidFill>
                  <a:prstClr val="black"/>
                </a:solidFill>
              </a:rPr>
              <a:t>decided</a:t>
            </a:r>
            <a:r>
              <a:rPr lang="sv-SE" dirty="0">
                <a:solidFill>
                  <a:prstClr val="black"/>
                </a:solidFill>
              </a:rPr>
              <a:t> for implementation</a:t>
            </a:r>
          </a:p>
          <a:p>
            <a:pPr lvl="0"/>
            <a:endParaRPr lang="sv-SE" dirty="0">
              <a:solidFill>
                <a:prstClr val="black"/>
              </a:solidFill>
            </a:endParaRPr>
          </a:p>
          <a:p>
            <a:pPr lvl="0"/>
            <a:r>
              <a:rPr lang="sv-SE" dirty="0" err="1">
                <a:solidFill>
                  <a:prstClr val="black"/>
                </a:solidFill>
              </a:rPr>
              <a:t>Taking</a:t>
            </a:r>
            <a:r>
              <a:rPr lang="sv-SE" dirty="0">
                <a:solidFill>
                  <a:prstClr val="black"/>
                </a:solidFill>
              </a:rPr>
              <a:t> </a:t>
            </a:r>
            <a:r>
              <a:rPr lang="sv-SE" dirty="0" err="1">
                <a:solidFill>
                  <a:prstClr val="black"/>
                </a:solidFill>
              </a:rPr>
              <a:t>responsibility</a:t>
            </a:r>
            <a:r>
              <a:rPr lang="sv-SE" dirty="0">
                <a:solidFill>
                  <a:prstClr val="black"/>
                </a:solidFill>
              </a:rPr>
              <a:t> for </a:t>
            </a:r>
            <a:r>
              <a:rPr lang="sv-SE" dirty="0" err="1">
                <a:solidFill>
                  <a:prstClr val="black"/>
                </a:solidFill>
              </a:rPr>
              <a:t>society</a:t>
            </a:r>
            <a:r>
              <a:rPr lang="sv-SE" dirty="0">
                <a:solidFill>
                  <a:prstClr val="black"/>
                </a:solidFill>
              </a:rPr>
              <a:t> back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8966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Loic</a:t>
            </a:r>
            <a:r>
              <a:rPr lang="sv-SE" dirty="0"/>
              <a:t> </a:t>
            </a:r>
            <a:r>
              <a:rPr lang="sv-SE" dirty="0" err="1"/>
              <a:t>Waquant</a:t>
            </a:r>
            <a:r>
              <a:rPr lang="sv-SE" dirty="0"/>
              <a:t>: </a:t>
            </a:r>
            <a:r>
              <a:rPr lang="sv-SE" dirty="0" err="1"/>
              <a:t>Relocating</a:t>
            </a:r>
            <a:r>
              <a:rPr lang="sv-SE" dirty="0"/>
              <a:t> </a:t>
            </a:r>
            <a:r>
              <a:rPr lang="sv-SE" dirty="0" err="1"/>
              <a:t>gentrification</a:t>
            </a:r>
            <a:r>
              <a:rPr lang="sv-SE" dirty="0"/>
              <a:t> (2008)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“For, as </a:t>
            </a:r>
            <a:r>
              <a:rPr lang="en-US" dirty="0" err="1"/>
              <a:t>Tedd</a:t>
            </a:r>
            <a:r>
              <a:rPr lang="en-US" dirty="0"/>
              <a:t> </a:t>
            </a:r>
            <a:r>
              <a:rPr lang="en-US" dirty="0" err="1"/>
              <a:t>Gurr</a:t>
            </a:r>
            <a:r>
              <a:rPr lang="en-US" dirty="0"/>
              <a:t> and Desmond King (1987: 4) reminded us two decades ago, ‘those who hold and use state power can allow the fate of cities to be determined mainly in the private economy, but that is a matter of public choice rather than iron necessity.’” (p 208)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889889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Thank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for </a:t>
            </a:r>
            <a:r>
              <a:rPr lang="sv-SE" dirty="0" err="1"/>
              <a:t>listening</a:t>
            </a:r>
            <a:r>
              <a:rPr lang="sv-SE" dirty="0"/>
              <a:t>!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>
                <a:hlinkClick r:id="rId2"/>
              </a:rPr>
              <a:t>maria.vallstrom@hufb.se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m</a:t>
            </a:r>
            <a:r>
              <a:rPr lang="sv-SE"/>
              <a:t>aria</a:t>
            </a:r>
            <a:r>
              <a:rPr lang="sv-SE" dirty="0" err="1"/>
              <a:t>.vallstrom</a:t>
            </a:r>
            <a:r>
              <a:rPr lang="sv-SE" err="1"/>
              <a:t>@</a:t>
            </a:r>
            <a:r>
              <a:rPr lang="sv-SE"/>
              <a:t>sh.se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236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Implosion </a:t>
            </a:r>
            <a:r>
              <a:rPr lang="sv-SE" dirty="0" err="1"/>
              <a:t>of</a:t>
            </a:r>
            <a:r>
              <a:rPr lang="sv-SE" dirty="0"/>
              <a:t> the social </a:t>
            </a:r>
            <a:r>
              <a:rPr lang="sv-SE" dirty="0" err="1"/>
              <a:t>structure</a:t>
            </a:r>
            <a:r>
              <a:rPr lang="sv-SE" dirty="0"/>
              <a:t> in million </a:t>
            </a:r>
            <a:r>
              <a:rPr lang="sv-SE" dirty="0" err="1"/>
              <a:t>programme</a:t>
            </a:r>
            <a:r>
              <a:rPr lang="sv-SE" dirty="0"/>
              <a:t> era </a:t>
            </a:r>
            <a:r>
              <a:rPr lang="sv-SE" dirty="0" err="1"/>
              <a:t>suburbs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sv-SE" dirty="0" err="1"/>
              <a:t>Vanishing</a:t>
            </a:r>
            <a:r>
              <a:rPr lang="sv-SE" dirty="0"/>
              <a:t> </a:t>
            </a:r>
            <a:r>
              <a:rPr lang="sv-SE" dirty="0" err="1"/>
              <a:t>points</a:t>
            </a:r>
            <a:r>
              <a:rPr lang="sv-SE" dirty="0"/>
              <a:t>:</a:t>
            </a:r>
          </a:p>
          <a:p>
            <a:r>
              <a:rPr lang="sv-SE" dirty="0" err="1"/>
              <a:t>Work</a:t>
            </a:r>
            <a:r>
              <a:rPr lang="sv-SE" dirty="0"/>
              <a:t>/</a:t>
            </a:r>
            <a:r>
              <a:rPr lang="sv-SE" dirty="0" err="1"/>
              <a:t>leisure</a:t>
            </a:r>
            <a:r>
              <a:rPr lang="sv-SE" dirty="0"/>
              <a:t> </a:t>
            </a:r>
            <a:r>
              <a:rPr lang="sv-SE" dirty="0" err="1"/>
              <a:t>dichotomy</a:t>
            </a:r>
            <a:endParaRPr lang="sv-SE" dirty="0"/>
          </a:p>
          <a:p>
            <a:r>
              <a:rPr lang="sv-SE" dirty="0"/>
              <a:t>Resources </a:t>
            </a:r>
            <a:r>
              <a:rPr lang="sv-SE" dirty="0" err="1"/>
              <a:t>connected</a:t>
            </a:r>
            <a:r>
              <a:rPr lang="sv-SE" dirty="0"/>
              <a:t> to </a:t>
            </a:r>
            <a:r>
              <a:rPr lang="sv-SE" dirty="0" err="1"/>
              <a:t>workplaces</a:t>
            </a:r>
            <a:endParaRPr lang="sv-SE" dirty="0"/>
          </a:p>
          <a:p>
            <a:endParaRPr lang="sv-SE" dirty="0"/>
          </a:p>
          <a:p>
            <a:pPr marL="109728" indent="0">
              <a:buNone/>
            </a:pPr>
            <a:r>
              <a:rPr lang="sv-SE" dirty="0" err="1"/>
              <a:t>Abandoned</a:t>
            </a:r>
            <a:r>
              <a:rPr lang="sv-SE" dirty="0"/>
              <a:t> </a:t>
            </a:r>
            <a:r>
              <a:rPr lang="sv-SE" dirty="0" err="1"/>
              <a:t>existence</a:t>
            </a:r>
            <a:r>
              <a:rPr lang="sv-SE" dirty="0"/>
              <a:t>:</a:t>
            </a:r>
          </a:p>
          <a:p>
            <a:r>
              <a:rPr lang="sv-SE" dirty="0" err="1"/>
              <a:t>Withdrawal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recognition</a:t>
            </a:r>
            <a:r>
              <a:rPr lang="sv-SE" dirty="0"/>
              <a:t> (Don </a:t>
            </a:r>
            <a:r>
              <a:rPr lang="sv-SE" dirty="0" err="1"/>
              <a:t>Kalb</a:t>
            </a:r>
            <a:r>
              <a:rPr lang="sv-S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6151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err="1"/>
              <a:t>Sustainability</a:t>
            </a:r>
            <a:r>
              <a:rPr lang="sv-SE" dirty="0"/>
              <a:t>: A </a:t>
            </a:r>
            <a:r>
              <a:rPr lang="sv-SE" dirty="0" err="1"/>
              <a:t>wicked</a:t>
            </a:r>
            <a:r>
              <a:rPr lang="sv-SE" dirty="0"/>
              <a:t> problem, a </a:t>
            </a:r>
            <a:r>
              <a:rPr lang="sv-SE" dirty="0" err="1"/>
              <a:t>contested</a:t>
            </a:r>
            <a:r>
              <a:rPr lang="sv-SE" dirty="0"/>
              <a:t> </a:t>
            </a:r>
            <a:r>
              <a:rPr lang="sv-SE" dirty="0" err="1"/>
              <a:t>concept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/>
              <a:t>Being</a:t>
            </a:r>
            <a:r>
              <a:rPr lang="sv-SE" dirty="0"/>
              <a:t> </a:t>
            </a:r>
            <a:r>
              <a:rPr lang="sv-SE" dirty="0" err="1"/>
              <a:t>highly</a:t>
            </a:r>
            <a:r>
              <a:rPr lang="sv-SE" dirty="0"/>
              <a:t> </a:t>
            </a:r>
            <a:r>
              <a:rPr lang="sv-SE" dirty="0" err="1"/>
              <a:t>invested</a:t>
            </a:r>
            <a:r>
              <a:rPr lang="sv-SE" dirty="0"/>
              <a:t> in</a:t>
            </a:r>
          </a:p>
          <a:p>
            <a:r>
              <a:rPr lang="sv-SE" dirty="0" err="1"/>
              <a:t>Open</a:t>
            </a:r>
            <a:r>
              <a:rPr lang="sv-SE" dirty="0"/>
              <a:t> for interpretation</a:t>
            </a:r>
          </a:p>
          <a:p>
            <a:r>
              <a:rPr lang="sv-SE" dirty="0" err="1"/>
              <a:t>Having</a:t>
            </a:r>
            <a:r>
              <a:rPr lang="sv-SE" dirty="0"/>
              <a:t> a </a:t>
            </a:r>
            <a:r>
              <a:rPr lang="sv-SE" dirty="0" err="1"/>
              <a:t>complex</a:t>
            </a:r>
            <a:r>
              <a:rPr lang="sv-SE" dirty="0"/>
              <a:t> </a:t>
            </a:r>
            <a:r>
              <a:rPr lang="sv-SE" dirty="0" err="1"/>
              <a:t>character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97860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Social </a:t>
            </a:r>
            <a:r>
              <a:rPr lang="sv-SE" dirty="0" err="1"/>
              <a:t>sustainability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The ”</a:t>
            </a:r>
            <a:r>
              <a:rPr lang="sv-SE" dirty="0" err="1"/>
              <a:t>third</a:t>
            </a:r>
            <a:r>
              <a:rPr lang="sv-SE" dirty="0"/>
              <a:t> leg”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sustainability</a:t>
            </a:r>
            <a:endParaRPr lang="sv-SE" dirty="0"/>
          </a:p>
          <a:p>
            <a:r>
              <a:rPr lang="sv-SE" dirty="0"/>
              <a:t>Research </a:t>
            </a:r>
            <a:r>
              <a:rPr lang="sv-SE" dirty="0" err="1"/>
              <a:t>performed</a:t>
            </a:r>
            <a:r>
              <a:rPr lang="sv-SE" dirty="0"/>
              <a:t> in (</a:t>
            </a:r>
            <a:r>
              <a:rPr lang="sv-SE" dirty="0" err="1"/>
              <a:t>roughly</a:t>
            </a:r>
            <a:r>
              <a:rPr lang="sv-SE" dirty="0"/>
              <a:t>) </a:t>
            </a:r>
            <a:r>
              <a:rPr lang="sv-SE" dirty="0" err="1"/>
              <a:t>three</a:t>
            </a:r>
            <a:r>
              <a:rPr lang="sv-SE" dirty="0"/>
              <a:t> </a:t>
            </a:r>
            <a:r>
              <a:rPr lang="sv-SE" dirty="0" err="1"/>
              <a:t>directions</a:t>
            </a:r>
            <a:r>
              <a:rPr lang="sv-SE" dirty="0"/>
              <a:t>:</a:t>
            </a:r>
          </a:p>
          <a:p>
            <a:pPr lvl="1"/>
            <a:r>
              <a:rPr lang="en-US" dirty="0"/>
              <a:t>Development social sustainability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Bridging social sustainability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Maintenance social sustainability – resilience</a:t>
            </a:r>
          </a:p>
          <a:p>
            <a:pPr lvl="4"/>
            <a:r>
              <a:rPr lang="sv-SE" dirty="0" err="1"/>
              <a:t>Vallance</a:t>
            </a:r>
            <a:r>
              <a:rPr lang="sv-SE" dirty="0"/>
              <a:t>/Perkins/Dixon 2011</a:t>
            </a:r>
          </a:p>
          <a:p>
            <a:endParaRPr lang="sv-SE" dirty="0"/>
          </a:p>
          <a:p>
            <a:pPr lvl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69605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Today´s</a:t>
            </a:r>
            <a:r>
              <a:rPr lang="sv-SE" dirty="0"/>
              <a:t> definition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 err="1"/>
              <a:t>Mostly</a:t>
            </a:r>
            <a:r>
              <a:rPr lang="sv-SE" dirty="0"/>
              <a:t> </a:t>
            </a:r>
            <a:r>
              <a:rPr lang="sv-SE" dirty="0" err="1"/>
              <a:t>development</a:t>
            </a:r>
            <a:r>
              <a:rPr lang="sv-SE" dirty="0"/>
              <a:t> social </a:t>
            </a:r>
            <a:r>
              <a:rPr lang="sv-SE" dirty="0" err="1"/>
              <a:t>sustainability</a:t>
            </a:r>
            <a:r>
              <a:rPr lang="sv-SE" dirty="0"/>
              <a:t> – ”</a:t>
            </a:r>
            <a:r>
              <a:rPr lang="sv-SE" dirty="0" err="1"/>
              <a:t>catching</a:t>
            </a:r>
            <a:r>
              <a:rPr lang="sv-SE" dirty="0"/>
              <a:t> </a:t>
            </a:r>
            <a:r>
              <a:rPr lang="sv-SE" dirty="0" err="1"/>
              <a:t>up</a:t>
            </a:r>
            <a:r>
              <a:rPr lang="sv-SE" dirty="0"/>
              <a:t>” </a:t>
            </a:r>
          </a:p>
          <a:p>
            <a:r>
              <a:rPr lang="sv-SE" dirty="0"/>
              <a:t>On an </a:t>
            </a:r>
            <a:r>
              <a:rPr lang="sv-SE" dirty="0" err="1"/>
              <a:t>analytical</a:t>
            </a:r>
            <a:r>
              <a:rPr lang="sv-SE" dirty="0"/>
              <a:t> </a:t>
            </a:r>
            <a:r>
              <a:rPr lang="sv-SE" dirty="0" err="1"/>
              <a:t>level</a:t>
            </a:r>
            <a:r>
              <a:rPr lang="sv-SE" dirty="0"/>
              <a:t>; </a:t>
            </a:r>
            <a:r>
              <a:rPr lang="sv-SE" dirty="0" err="1"/>
              <a:t>seeing</a:t>
            </a:r>
            <a:r>
              <a:rPr lang="sv-SE" dirty="0"/>
              <a:t> </a:t>
            </a:r>
            <a:r>
              <a:rPr lang="sv-SE" i="1" dirty="0" err="1"/>
              <a:t>ability</a:t>
            </a:r>
            <a:r>
              <a:rPr lang="sv-SE" dirty="0"/>
              <a:t> for </a:t>
            </a:r>
            <a:r>
              <a:rPr lang="sv-SE" dirty="0" err="1"/>
              <a:t>taking</a:t>
            </a:r>
            <a:r>
              <a:rPr lang="sv-SE" dirty="0"/>
              <a:t> </a:t>
            </a:r>
            <a:r>
              <a:rPr lang="sv-SE" dirty="0" err="1"/>
              <a:t>responsibility</a:t>
            </a:r>
            <a:r>
              <a:rPr lang="sv-SE" dirty="0"/>
              <a:t> for a common </a:t>
            </a:r>
            <a:r>
              <a:rPr lang="sv-SE" dirty="0" err="1"/>
              <a:t>place</a:t>
            </a:r>
            <a:r>
              <a:rPr lang="sv-SE" dirty="0"/>
              <a:t> or </a:t>
            </a:r>
            <a:r>
              <a:rPr lang="sv-SE" dirty="0" err="1"/>
              <a:t>issue</a:t>
            </a:r>
            <a:r>
              <a:rPr lang="sv-SE" dirty="0"/>
              <a:t> as a </a:t>
            </a:r>
            <a:r>
              <a:rPr lang="sv-SE" dirty="0" err="1"/>
              <a:t>necessary</a:t>
            </a:r>
            <a:r>
              <a:rPr lang="sv-SE" dirty="0"/>
              <a:t> </a:t>
            </a:r>
            <a:r>
              <a:rPr lang="sv-SE" i="1" dirty="0" err="1"/>
              <a:t>condition</a:t>
            </a:r>
            <a:r>
              <a:rPr lang="sv-SE" dirty="0"/>
              <a:t> for social </a:t>
            </a:r>
            <a:r>
              <a:rPr lang="sv-SE" dirty="0" err="1"/>
              <a:t>sustainability</a:t>
            </a:r>
            <a:endParaRPr lang="sv-SE" dirty="0"/>
          </a:p>
          <a:p>
            <a:r>
              <a:rPr lang="sv-SE" dirty="0" err="1"/>
              <a:t>Consider</a:t>
            </a:r>
            <a:r>
              <a:rPr lang="sv-SE" dirty="0"/>
              <a:t> </a:t>
            </a:r>
            <a:r>
              <a:rPr lang="sv-SE" dirty="0" err="1"/>
              <a:t>this</a:t>
            </a:r>
            <a:r>
              <a:rPr lang="sv-SE" dirty="0"/>
              <a:t> </a:t>
            </a:r>
            <a:r>
              <a:rPr lang="sv-SE" dirty="0" err="1"/>
              <a:t>responsibility</a:t>
            </a:r>
            <a:r>
              <a:rPr lang="sv-SE" dirty="0"/>
              <a:t> as </a:t>
            </a:r>
            <a:r>
              <a:rPr lang="sv-SE" dirty="0" err="1"/>
              <a:t>collective</a:t>
            </a:r>
            <a:r>
              <a:rPr lang="sv-SE" dirty="0"/>
              <a:t>, </a:t>
            </a:r>
            <a:r>
              <a:rPr lang="sv-SE" dirty="0" err="1"/>
              <a:t>socially</a:t>
            </a:r>
            <a:r>
              <a:rPr lang="sv-SE" dirty="0"/>
              <a:t> </a:t>
            </a:r>
            <a:r>
              <a:rPr lang="sv-SE" i="1" dirty="0" err="1"/>
              <a:t>shared</a:t>
            </a:r>
            <a:r>
              <a:rPr lang="sv-SE" dirty="0"/>
              <a:t> </a:t>
            </a:r>
            <a:r>
              <a:rPr lang="sv-SE" dirty="0" err="1"/>
              <a:t>practices</a:t>
            </a:r>
            <a:endParaRPr lang="sv-SE" dirty="0"/>
          </a:p>
          <a:p>
            <a:pPr lvl="1"/>
            <a:r>
              <a:rPr lang="sv-SE" dirty="0"/>
              <a:t>Not an </a:t>
            </a:r>
            <a:r>
              <a:rPr lang="sv-SE" dirty="0" err="1"/>
              <a:t>individual</a:t>
            </a:r>
            <a:r>
              <a:rPr lang="sv-SE" dirty="0"/>
              <a:t> </a:t>
            </a:r>
            <a:r>
              <a:rPr lang="sv-SE" dirty="0" err="1"/>
              <a:t>responsibility</a:t>
            </a:r>
            <a:r>
              <a:rPr lang="sv-SE" dirty="0"/>
              <a:t> for </a:t>
            </a:r>
            <a:r>
              <a:rPr lang="sv-SE" dirty="0" err="1"/>
              <a:t>inhabitants</a:t>
            </a:r>
            <a:endParaRPr lang="sv-SE" dirty="0"/>
          </a:p>
          <a:p>
            <a:pPr lvl="1"/>
            <a:r>
              <a:rPr lang="sv-SE" dirty="0"/>
              <a:t>Not </a:t>
            </a:r>
            <a:r>
              <a:rPr lang="sv-SE" dirty="0" err="1"/>
              <a:t>restricted</a:t>
            </a:r>
            <a:r>
              <a:rPr lang="sv-SE" dirty="0"/>
              <a:t> to policy or </a:t>
            </a:r>
            <a:r>
              <a:rPr lang="sv-SE" dirty="0" err="1"/>
              <a:t>rhetorics</a:t>
            </a:r>
            <a:endParaRPr lang="sv-SE" dirty="0"/>
          </a:p>
          <a:p>
            <a:pPr lvl="2"/>
            <a:r>
              <a:rPr lang="sv-SE" dirty="0" err="1"/>
              <a:t>But</a:t>
            </a:r>
            <a:r>
              <a:rPr lang="sv-SE" dirty="0"/>
              <a:t> </a:t>
            </a:r>
            <a:r>
              <a:rPr lang="sv-SE" dirty="0" err="1"/>
              <a:t>practice</a:t>
            </a:r>
            <a:endParaRPr lang="sv-SE" dirty="0"/>
          </a:p>
          <a:p>
            <a:pPr lvl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2126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Today’s</a:t>
            </a:r>
            <a:r>
              <a:rPr lang="sv-SE" dirty="0"/>
              <a:t> </a:t>
            </a:r>
            <a:r>
              <a:rPr lang="sv-SE" dirty="0" err="1"/>
              <a:t>literature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some</a:t>
            </a:r>
            <a:r>
              <a:rPr lang="sv-SE" dirty="0"/>
              <a:t> </a:t>
            </a:r>
            <a:r>
              <a:rPr lang="sv-SE" dirty="0" err="1"/>
              <a:t>questions</a:t>
            </a:r>
            <a:r>
              <a:rPr lang="sv-SE" dirty="0"/>
              <a:t> to </a:t>
            </a:r>
            <a:r>
              <a:rPr lang="sv-SE" dirty="0" err="1"/>
              <a:t>think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:</a:t>
            </a:r>
          </a:p>
          <a:p>
            <a:pPr marL="0" indent="0">
              <a:buNone/>
            </a:pPr>
            <a:endParaRPr lang="sv-SE" dirty="0"/>
          </a:p>
          <a:p>
            <a:pPr lvl="1"/>
            <a:r>
              <a:rPr lang="sv-SE" dirty="0" err="1"/>
              <a:t>What</a:t>
            </a:r>
            <a:r>
              <a:rPr lang="sv-SE" dirty="0"/>
              <a:t> do </a:t>
            </a:r>
            <a:r>
              <a:rPr lang="sv-SE" dirty="0" err="1"/>
              <a:t>authorities</a:t>
            </a:r>
            <a:r>
              <a:rPr lang="sv-SE" dirty="0"/>
              <a:t> do </a:t>
            </a:r>
            <a:r>
              <a:rPr lang="sv-SE" dirty="0" err="1"/>
              <a:t>when</a:t>
            </a:r>
            <a:r>
              <a:rPr lang="sv-SE" dirty="0"/>
              <a:t> </a:t>
            </a:r>
            <a:r>
              <a:rPr lang="sv-SE" dirty="0" err="1"/>
              <a:t>they</a:t>
            </a:r>
            <a:r>
              <a:rPr lang="sv-SE" dirty="0"/>
              <a:t> </a:t>
            </a:r>
            <a:r>
              <a:rPr lang="sv-SE" dirty="0" err="1"/>
              <a:t>think</a:t>
            </a:r>
            <a:r>
              <a:rPr lang="sv-SE" dirty="0"/>
              <a:t> </a:t>
            </a:r>
            <a:r>
              <a:rPr lang="sv-SE" dirty="0" err="1"/>
              <a:t>they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”</a:t>
            </a:r>
            <a:r>
              <a:rPr lang="sv-SE" dirty="0" err="1"/>
              <a:t>helping</a:t>
            </a:r>
            <a:r>
              <a:rPr lang="sv-SE" dirty="0"/>
              <a:t>” </a:t>
            </a:r>
            <a:r>
              <a:rPr lang="sv-SE" dirty="0" err="1"/>
              <a:t>these</a:t>
            </a:r>
            <a:r>
              <a:rPr lang="sv-SE" dirty="0"/>
              <a:t> areas?</a:t>
            </a:r>
          </a:p>
          <a:p>
            <a:pPr lvl="1"/>
            <a:r>
              <a:rPr lang="sv-SE" dirty="0" err="1"/>
              <a:t>What</a:t>
            </a:r>
            <a:r>
              <a:rPr lang="sv-SE" dirty="0"/>
              <a:t> is </a:t>
            </a:r>
            <a:r>
              <a:rPr lang="sv-SE" dirty="0" err="1"/>
              <a:t>said</a:t>
            </a:r>
            <a:r>
              <a:rPr lang="sv-SE" dirty="0"/>
              <a:t> </a:t>
            </a:r>
            <a:r>
              <a:rPr lang="sv-SE" dirty="0" err="1"/>
              <a:t>between</a:t>
            </a:r>
            <a:r>
              <a:rPr lang="sv-SE" dirty="0"/>
              <a:t> the </a:t>
            </a:r>
            <a:r>
              <a:rPr lang="sv-SE" dirty="0" err="1"/>
              <a:t>lines</a:t>
            </a:r>
            <a:r>
              <a:rPr lang="sv-SE" dirty="0"/>
              <a:t>?</a:t>
            </a:r>
          </a:p>
          <a:p>
            <a:pPr lvl="1"/>
            <a:r>
              <a:rPr lang="sv-SE" dirty="0" err="1"/>
              <a:t>What</a:t>
            </a:r>
            <a:r>
              <a:rPr lang="sv-SE" dirty="0"/>
              <a:t> </a:t>
            </a:r>
            <a:r>
              <a:rPr lang="sv-SE" dirty="0" err="1"/>
              <a:t>power</a:t>
            </a:r>
            <a:r>
              <a:rPr lang="sv-SE" dirty="0"/>
              <a:t> </a:t>
            </a:r>
            <a:r>
              <a:rPr lang="sv-SE" dirty="0" err="1"/>
              <a:t>structures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reproduced</a:t>
            </a:r>
            <a:r>
              <a:rPr lang="sv-SE" dirty="0"/>
              <a:t> and </a:t>
            </a:r>
            <a:r>
              <a:rPr lang="sv-SE" dirty="0" err="1"/>
              <a:t>how</a:t>
            </a:r>
            <a:r>
              <a:rPr lang="sv-SE" dirty="0"/>
              <a:t>?</a:t>
            </a:r>
          </a:p>
          <a:p>
            <a:pPr lvl="1"/>
            <a:r>
              <a:rPr lang="sv-SE" dirty="0" err="1"/>
              <a:t>How</a:t>
            </a:r>
            <a:r>
              <a:rPr lang="sv-SE" dirty="0"/>
              <a:t> is </a:t>
            </a:r>
            <a:r>
              <a:rPr lang="sv-SE" dirty="0" err="1"/>
              <a:t>difference</a:t>
            </a:r>
            <a:r>
              <a:rPr lang="sv-SE" dirty="0"/>
              <a:t> </a:t>
            </a:r>
            <a:r>
              <a:rPr lang="sv-SE" dirty="0" err="1"/>
              <a:t>made</a:t>
            </a:r>
            <a:r>
              <a:rPr lang="sv-SE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86715942"/>
      </p:ext>
    </p:extLst>
  </p:cSld>
  <p:clrMapOvr>
    <a:masterClrMapping/>
  </p:clrMapOvr>
</p:sld>
</file>

<file path=ppt/theme/theme1.xml><?xml version="1.0" encoding="utf-8"?>
<a:theme xmlns:a="http://schemas.openxmlformats.org/drawingml/2006/main" name="3_Bruksanda som potential till social hållbarhe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Bruksanda som potential till social hållbarhe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Bruksanda som potential till social hållbarhe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1110</TotalTime>
  <Words>1883</Words>
  <Application>Microsoft Office PowerPoint</Application>
  <PresentationFormat>Bredbild</PresentationFormat>
  <Paragraphs>267</Paragraphs>
  <Slides>47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5</vt:i4>
      </vt:variant>
      <vt:variant>
        <vt:lpstr>Bildrubriker</vt:lpstr>
      </vt:variant>
      <vt:variant>
        <vt:i4>47</vt:i4>
      </vt:variant>
    </vt:vector>
  </HeadingPairs>
  <TitlesOfParts>
    <vt:vector size="55" baseType="lpstr">
      <vt:lpstr>Arial</vt:lpstr>
      <vt:lpstr>Calibri</vt:lpstr>
      <vt:lpstr>Georgia</vt:lpstr>
      <vt:lpstr>3_Bruksanda som potential till social hållbarhet</vt:lpstr>
      <vt:lpstr>1_Office-tema</vt:lpstr>
      <vt:lpstr>2_Office-tema</vt:lpstr>
      <vt:lpstr>1_Bruksanda som potential till social hållbarhet</vt:lpstr>
      <vt:lpstr>2_Bruksanda som potential till social hållbarhet</vt:lpstr>
      <vt:lpstr>Social sustainability in peripheralized urban areas </vt:lpstr>
      <vt:lpstr>I: Introduction: Today’s subject</vt:lpstr>
      <vt:lpstr>Points of departure: The spatial aspects of power</vt:lpstr>
      <vt:lpstr>”Advanced marginality” (Waquant)</vt:lpstr>
      <vt:lpstr>Implosion of the social structure in million programme era suburbs</vt:lpstr>
      <vt:lpstr>Sustainability: A wicked problem, a contested concept</vt:lpstr>
      <vt:lpstr>Social sustainability</vt:lpstr>
      <vt:lpstr>Today´s definition</vt:lpstr>
      <vt:lpstr>Today’s literature</vt:lpstr>
      <vt:lpstr>Field: Peripheralized urbanities</vt:lpstr>
      <vt:lpstr>Sites of ethnography</vt:lpstr>
      <vt:lpstr>II Peripheralized urbanities  1: Former single industry communities  </vt:lpstr>
      <vt:lpstr>Norrsundet, Gävleborg</vt:lpstr>
      <vt:lpstr>Ljusne</vt:lpstr>
      <vt:lpstr>Hofors  Photo: Thomas Wikstrom, Malmö Högskola</vt:lpstr>
      <vt:lpstr>”Company-town mentality” (bruksanda)</vt:lpstr>
      <vt:lpstr>Myth: ”Company-town mentality” </vt:lpstr>
      <vt:lpstr>Experience: ”Company-town mentality”</vt:lpstr>
      <vt:lpstr>Peripheralized urbanities 2: Urban development areas </vt:lpstr>
      <vt:lpstr>”Million program era”</vt:lpstr>
      <vt:lpstr>Gamlegården, Kristianstad</vt:lpstr>
      <vt:lpstr>Araby, Växjö</vt:lpstr>
      <vt:lpstr>Araby, motive from disposable camera</vt:lpstr>
      <vt:lpstr>Seved, Malmö</vt:lpstr>
      <vt:lpstr>Spatial contingency: FSIC and suburbs  Similarities: Darkening narratives about places</vt:lpstr>
      <vt:lpstr>Shared experiences by inhabitants</vt:lpstr>
      <vt:lpstr>Spatial contingency: FSIC and suburbs  Differences</vt:lpstr>
      <vt:lpstr>Historical contingency: The colour of fear (Dikec):</vt:lpstr>
      <vt:lpstr>Contingency in time and space both:</vt:lpstr>
      <vt:lpstr>III Darkening of places Foto: Stockholms stadsmuseum</vt:lpstr>
      <vt:lpstr>The two aspects of otherness </vt:lpstr>
      <vt:lpstr>Why darkening of peripheralized places?</vt:lpstr>
      <vt:lpstr>To what consequences?</vt:lpstr>
      <vt:lpstr>What has been done?</vt:lpstr>
      <vt:lpstr>The idea of social mix</vt:lpstr>
      <vt:lpstr>Lees et al: Mixed communities- hidden gentrification?</vt:lpstr>
      <vt:lpstr>To further complicate the picture…</vt:lpstr>
      <vt:lpstr>Resistance: Alby-tired of not being recognized</vt:lpstr>
      <vt:lpstr>What CAN be done?</vt:lpstr>
      <vt:lpstr>Participation, namely:</vt:lpstr>
      <vt:lpstr>Sabina Dethorey, area coordinator, Herrgården, Rosengård: </vt:lpstr>
      <vt:lpstr>Seemingly best strategies, in order:</vt:lpstr>
      <vt:lpstr> Rosengård : ”the red carpet of the Rose”</vt:lpstr>
      <vt:lpstr>Citizens of Malmö in Rosengård</vt:lpstr>
      <vt:lpstr>Social sustainable solutions?</vt:lpstr>
      <vt:lpstr>Loic Waquant: Relocating gentrification (2008)</vt:lpstr>
      <vt:lpstr>Thank you for listening!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Darkened places and whiteness in the field</dc:title>
  <dc:creator>Maria Vallström</dc:creator>
  <cp:lastModifiedBy>Maria Vallström</cp:lastModifiedBy>
  <cp:revision>87</cp:revision>
  <dcterms:created xsi:type="dcterms:W3CDTF">2016-04-14T11:33:10Z</dcterms:created>
  <dcterms:modified xsi:type="dcterms:W3CDTF">2017-09-19T14:29:22Z</dcterms:modified>
</cp:coreProperties>
</file>