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7" r:id="rId5"/>
    <p:sldId id="265" r:id="rId6"/>
    <p:sldId id="259" r:id="rId7"/>
    <p:sldId id="260" r:id="rId8"/>
    <p:sldId id="275" r:id="rId9"/>
    <p:sldId id="268" r:id="rId10"/>
    <p:sldId id="262" r:id="rId11"/>
    <p:sldId id="276" r:id="rId12"/>
    <p:sldId id="263" r:id="rId13"/>
    <p:sldId id="264" r:id="rId14"/>
    <p:sldId id="261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22" autoAdjust="0"/>
  </p:normalViewPr>
  <p:slideViewPr>
    <p:cSldViewPr>
      <p:cViewPr varScale="1">
        <p:scale>
          <a:sx n="112" d="100"/>
          <a:sy n="112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4BCCD-A0CD-4D0C-9EDF-9E7FC0E8E549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FBED9-FCC2-4741-9972-7CB897EB9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49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Fråga!</a:t>
            </a:r>
          </a:p>
          <a:p>
            <a:endParaRPr lang="sv-SE" dirty="0" smtClean="0"/>
          </a:p>
          <a:p>
            <a:r>
              <a:rPr lang="sv-SE" dirty="0" smtClean="0"/>
              <a:t>Låt dem diskutera, sedan svara.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9DF35-F3C4-4719-8E6F-BC4E5B8E5A77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mtClean="0"/>
              <a:t>End point structure similar to Eco-indicator</a:t>
            </a:r>
            <a:r>
              <a:rPr lang="sv-SE" baseline="0" smtClean="0"/>
              <a:t> 99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72B-F4FC-49BD-8B63-ADB9CAEF810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mtClean="0"/>
              <a:t>End point structure similar to Eco-indicator</a:t>
            </a:r>
            <a:r>
              <a:rPr lang="sv-SE" baseline="0" smtClean="0"/>
              <a:t> 99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72B-F4FC-49BD-8B63-ADB9CAEF810E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4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9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8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42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3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1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53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89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2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1A03-37E4-44E4-BDBE-91365B8380AC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2423-9BEF-42B3-ABC6-DD9846965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evistrauss.com/wp-content/uploads/2015/03/Full-LCA-Results-Deck-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508" y="2280605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Oil</a:t>
            </a:r>
            <a:r>
              <a:rPr lang="sv-SE" dirty="0" smtClean="0"/>
              <a:t> </a:t>
            </a:r>
            <a:r>
              <a:rPr lang="sv-SE" dirty="0" err="1" smtClean="0"/>
              <a:t>search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11108" y="2419104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20708" y="2280605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Extract</a:t>
            </a:r>
            <a:r>
              <a:rPr lang="sv-SE" dirty="0" smtClean="0"/>
              <a:t>- </a:t>
            </a:r>
            <a:r>
              <a:rPr lang="sv-SE" dirty="0" err="1" smtClean="0"/>
              <a:t>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11308" y="2419104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2286000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Refin</a:t>
            </a:r>
            <a:r>
              <a:rPr lang="sv-SE" dirty="0" smtClean="0"/>
              <a:t>- </a:t>
            </a:r>
            <a:r>
              <a:rPr lang="sv-SE" dirty="0" err="1" smtClean="0"/>
              <a:t>ery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2424499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15135" y="3635346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Pellet </a:t>
            </a:r>
            <a:r>
              <a:rPr lang="sv-SE" dirty="0" err="1" smtClean="0"/>
              <a:t>factory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05735" y="3774678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>
            <a:off x="1058708" y="2509205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16683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26589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2685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4267200" y="2526896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3253335" y="388314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000500" y="3657599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Mould-ing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3866306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991100" y="3784436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585865" y="3667357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Shop</a:t>
            </a:r>
          </a:p>
          <a:p>
            <a:endParaRPr lang="en-GB" dirty="0"/>
          </a:p>
        </p:txBody>
      </p:sp>
      <p:sp>
        <p:nvSpPr>
          <p:cNvPr id="31" name="Right Arrow 30"/>
          <p:cNvSpPr/>
          <p:nvPr/>
        </p:nvSpPr>
        <p:spPr>
          <a:xfrm>
            <a:off x="5451671" y="3914322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>
            <a:off x="4838700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U-Turn Arrow 32"/>
          <p:cNvSpPr/>
          <p:nvPr/>
        </p:nvSpPr>
        <p:spPr>
          <a:xfrm rot="5400000">
            <a:off x="4782549" y="2662935"/>
            <a:ext cx="757640" cy="538795"/>
          </a:xfrm>
          <a:prstGeom prst="uturnArrow">
            <a:avLst>
              <a:gd name="adj1" fmla="val 15988"/>
              <a:gd name="adj2" fmla="val 25000"/>
              <a:gd name="adj3" fmla="val 28004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U-Turn Arrow 33"/>
          <p:cNvSpPr/>
          <p:nvPr/>
        </p:nvSpPr>
        <p:spPr>
          <a:xfrm rot="16200000" flipH="1">
            <a:off x="2875479" y="1958854"/>
            <a:ext cx="999151" cy="3261091"/>
          </a:xfrm>
          <a:prstGeom prst="uturnArrow">
            <a:avLst>
              <a:gd name="adj1" fmla="val 11129"/>
              <a:gd name="adj2" fmla="val 15686"/>
              <a:gd name="adj3" fmla="val 27195"/>
              <a:gd name="adj4" fmla="val 26109"/>
              <a:gd name="adj5" fmla="val 19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2534" y="3782270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7177299" y="3665191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Party!</a:t>
            </a:r>
          </a:p>
          <a:p>
            <a:endParaRPr lang="en-GB" dirty="0"/>
          </a:p>
        </p:txBody>
      </p:sp>
      <p:sp>
        <p:nvSpPr>
          <p:cNvPr id="39" name="Right Arrow 38"/>
          <p:cNvSpPr/>
          <p:nvPr/>
        </p:nvSpPr>
        <p:spPr>
          <a:xfrm>
            <a:off x="7043105" y="3912156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>
            <a:off x="6424065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52400" y="2057400"/>
            <a:ext cx="88392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16200000" flipV="1">
            <a:off x="3716562" y="4134061"/>
            <a:ext cx="1143000" cy="2173976"/>
          </a:xfrm>
          <a:prstGeom prst="rightArrow">
            <a:avLst>
              <a:gd name="adj1" fmla="val 745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42"/>
          <p:cNvSpPr/>
          <p:nvPr/>
        </p:nvSpPr>
        <p:spPr>
          <a:xfrm rot="16200000" flipV="1">
            <a:off x="3771900" y="551312"/>
            <a:ext cx="838200" cy="2173976"/>
          </a:xfrm>
          <a:prstGeom prst="rightArrow">
            <a:avLst>
              <a:gd name="adj1" fmla="val 745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2880046" y="5845144"/>
            <a:ext cx="3331242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Resources: </a:t>
            </a:r>
            <a:r>
              <a:rPr lang="sv-SE" dirty="0" err="1" smtClean="0"/>
              <a:t>Oil</a:t>
            </a:r>
            <a:r>
              <a:rPr lang="sv-SE" dirty="0" smtClean="0"/>
              <a:t>, minerals, </a:t>
            </a:r>
            <a:r>
              <a:rPr lang="sv-SE" dirty="0" err="1" smtClean="0"/>
              <a:t>metal</a:t>
            </a:r>
            <a:r>
              <a:rPr lang="sv-SE" dirty="0" smtClean="0"/>
              <a:t> </a:t>
            </a:r>
            <a:r>
              <a:rPr lang="sv-SE" dirty="0" err="1" smtClean="0"/>
              <a:t>ores</a:t>
            </a:r>
            <a:r>
              <a:rPr lang="sv-SE" dirty="0" smtClean="0"/>
              <a:t>, </a:t>
            </a:r>
            <a:r>
              <a:rPr lang="sv-SE" dirty="0" err="1" smtClean="0"/>
              <a:t>wood</a:t>
            </a:r>
            <a:r>
              <a:rPr lang="sv-SE" dirty="0" smtClean="0"/>
              <a:t>, cement, sand, </a:t>
            </a:r>
            <a:r>
              <a:rPr lang="sv-SE" dirty="0" err="1" smtClean="0"/>
              <a:t>gravel</a:t>
            </a:r>
            <a:r>
              <a:rPr lang="sv-SE" dirty="0" smtClean="0"/>
              <a:t>, </a:t>
            </a:r>
            <a:r>
              <a:rPr lang="sv-SE" dirty="0" err="1" smtClean="0"/>
              <a:t>water</a:t>
            </a:r>
            <a:r>
              <a:rPr lang="sv-SE" dirty="0" smtClean="0"/>
              <a:t> …..  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2093117" y="228600"/>
            <a:ext cx="4118171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Emissions: CO2, CH4, </a:t>
            </a:r>
            <a:r>
              <a:rPr lang="sv-SE" dirty="0" err="1" smtClean="0"/>
              <a:t>SOx</a:t>
            </a:r>
            <a:r>
              <a:rPr lang="sv-SE" dirty="0" smtClean="0"/>
              <a:t>, </a:t>
            </a:r>
            <a:r>
              <a:rPr lang="sv-SE" dirty="0" err="1" smtClean="0"/>
              <a:t>NOx</a:t>
            </a:r>
            <a:r>
              <a:rPr lang="sv-SE" dirty="0" smtClean="0"/>
              <a:t>, </a:t>
            </a:r>
            <a:r>
              <a:rPr lang="sv-SE" dirty="0" err="1" smtClean="0"/>
              <a:t>Hydrocarbons</a:t>
            </a:r>
            <a:r>
              <a:rPr lang="sv-SE" dirty="0" smtClean="0"/>
              <a:t>, nitrates, </a:t>
            </a:r>
            <a:r>
              <a:rPr lang="sv-SE" dirty="0" err="1" smtClean="0"/>
              <a:t>phosphates</a:t>
            </a:r>
            <a:r>
              <a:rPr lang="sv-SE" dirty="0" smtClean="0"/>
              <a:t> </a:t>
            </a:r>
            <a:r>
              <a:rPr lang="sv-SE" dirty="0" err="1" smtClean="0"/>
              <a:t>heavy</a:t>
            </a:r>
            <a:r>
              <a:rPr lang="sv-SE" dirty="0" smtClean="0"/>
              <a:t> </a:t>
            </a:r>
            <a:r>
              <a:rPr lang="sv-SE" dirty="0" err="1" smtClean="0"/>
              <a:t>metals</a:t>
            </a:r>
            <a:r>
              <a:rPr lang="sv-SE" dirty="0" smtClean="0"/>
              <a:t>, </a:t>
            </a:r>
            <a:r>
              <a:rPr lang="sv-SE" dirty="0" err="1" smtClean="0"/>
              <a:t>organic</a:t>
            </a:r>
            <a:r>
              <a:rPr lang="sv-SE" dirty="0" smtClean="0"/>
              <a:t> toxins, dioxins 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8153400" y="3662809"/>
            <a:ext cx="6858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End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life</a:t>
            </a:r>
            <a:endParaRPr lang="sv-SE" dirty="0" smtClean="0"/>
          </a:p>
        </p:txBody>
      </p:sp>
      <p:sp>
        <p:nvSpPr>
          <p:cNvPr id="47" name="Right Arrow 46"/>
          <p:cNvSpPr/>
          <p:nvPr/>
        </p:nvSpPr>
        <p:spPr>
          <a:xfrm>
            <a:off x="8019206" y="3909774"/>
            <a:ext cx="124691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/>
          <p:cNvSpPr/>
          <p:nvPr/>
        </p:nvSpPr>
        <p:spPr>
          <a:xfrm flipV="1">
            <a:off x="4545667" y="2392514"/>
            <a:ext cx="1874835" cy="2173976"/>
          </a:xfrm>
          <a:prstGeom prst="rightArrow">
            <a:avLst>
              <a:gd name="adj1" fmla="val 40322"/>
              <a:gd name="adj2" fmla="val 70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450364" y="3089823"/>
            <a:ext cx="234972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Impacts</a:t>
            </a:r>
            <a:r>
              <a:rPr lang="sv-SE" dirty="0" smtClean="0"/>
              <a:t> in the </a:t>
            </a:r>
            <a:r>
              <a:rPr lang="sv-SE" dirty="0" err="1" smtClean="0"/>
              <a:t>environment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693381" y="1634274"/>
            <a:ext cx="234972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Characterization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480866" y="4649548"/>
            <a:ext cx="234972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Classification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605867" y="3328294"/>
            <a:ext cx="149013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LCIA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9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62 -0.05297 L -0.24705 -0.2861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-1165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57 0.04743 L -0.17066 0.3102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11" y="1313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35" grpId="0" animBg="1"/>
      <p:bldP spid="36" grpId="0" animBg="1"/>
      <p:bldP spid="48" grpId="0" animBg="1"/>
      <p:bldP spid="49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33400" y="3671379"/>
            <a:ext cx="3331242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Resources: </a:t>
            </a:r>
            <a:r>
              <a:rPr lang="sv-SE" dirty="0" err="1" smtClean="0"/>
              <a:t>Oil</a:t>
            </a:r>
            <a:r>
              <a:rPr lang="sv-SE" dirty="0" smtClean="0"/>
              <a:t>, minerals, </a:t>
            </a:r>
            <a:r>
              <a:rPr lang="sv-SE" dirty="0" err="1" smtClean="0"/>
              <a:t>metal</a:t>
            </a:r>
            <a:r>
              <a:rPr lang="sv-SE" dirty="0" smtClean="0"/>
              <a:t> </a:t>
            </a:r>
            <a:r>
              <a:rPr lang="sv-SE" dirty="0" err="1" smtClean="0"/>
              <a:t>ores</a:t>
            </a:r>
            <a:r>
              <a:rPr lang="sv-SE" dirty="0" smtClean="0"/>
              <a:t>, </a:t>
            </a:r>
            <a:r>
              <a:rPr lang="sv-SE" dirty="0" err="1" smtClean="0"/>
              <a:t>wood</a:t>
            </a:r>
            <a:r>
              <a:rPr lang="sv-SE" dirty="0" smtClean="0"/>
              <a:t>, cement, sand, </a:t>
            </a:r>
            <a:r>
              <a:rPr lang="sv-SE" dirty="0" err="1" smtClean="0"/>
              <a:t>gravel</a:t>
            </a:r>
            <a:r>
              <a:rPr lang="sv-SE" dirty="0" smtClean="0"/>
              <a:t>, </a:t>
            </a:r>
            <a:r>
              <a:rPr lang="sv-SE" dirty="0" err="1" smtClean="0"/>
              <a:t>water</a:t>
            </a:r>
            <a:r>
              <a:rPr lang="sv-SE" dirty="0" smtClean="0"/>
              <a:t> …..  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34031" y="2438400"/>
            <a:ext cx="4118171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Emissions: CO2, CH4, </a:t>
            </a:r>
            <a:r>
              <a:rPr lang="sv-SE" dirty="0" err="1" smtClean="0"/>
              <a:t>SOx</a:t>
            </a:r>
            <a:r>
              <a:rPr lang="sv-SE" dirty="0" smtClean="0"/>
              <a:t>, </a:t>
            </a:r>
            <a:r>
              <a:rPr lang="sv-SE" dirty="0" err="1" smtClean="0"/>
              <a:t>NOx</a:t>
            </a:r>
            <a:r>
              <a:rPr lang="sv-SE" dirty="0" smtClean="0"/>
              <a:t>, </a:t>
            </a:r>
            <a:r>
              <a:rPr lang="sv-SE" dirty="0" err="1" smtClean="0"/>
              <a:t>Hydrocarbons</a:t>
            </a:r>
            <a:r>
              <a:rPr lang="sv-SE" dirty="0" smtClean="0"/>
              <a:t>, nitrates, </a:t>
            </a:r>
            <a:r>
              <a:rPr lang="sv-SE" dirty="0" err="1" smtClean="0"/>
              <a:t>phosphates</a:t>
            </a:r>
            <a:r>
              <a:rPr lang="sv-SE" dirty="0" smtClean="0"/>
              <a:t> </a:t>
            </a:r>
            <a:r>
              <a:rPr lang="sv-SE" dirty="0" err="1" smtClean="0"/>
              <a:t>heavy</a:t>
            </a:r>
            <a:r>
              <a:rPr lang="sv-SE" dirty="0" smtClean="0"/>
              <a:t> </a:t>
            </a:r>
            <a:r>
              <a:rPr lang="sv-SE" dirty="0" err="1" smtClean="0"/>
              <a:t>metals</a:t>
            </a:r>
            <a:r>
              <a:rPr lang="sv-SE" dirty="0" smtClean="0"/>
              <a:t>, </a:t>
            </a:r>
            <a:r>
              <a:rPr lang="sv-SE" dirty="0" err="1" smtClean="0"/>
              <a:t>organic</a:t>
            </a:r>
            <a:r>
              <a:rPr lang="sv-SE" dirty="0" smtClean="0"/>
              <a:t> toxins, dioxins </a:t>
            </a:r>
            <a:endParaRPr lang="en-GB" dirty="0"/>
          </a:p>
        </p:txBody>
      </p:sp>
      <p:sp>
        <p:nvSpPr>
          <p:cNvPr id="35" name="Right Arrow 34"/>
          <p:cNvSpPr/>
          <p:nvPr/>
        </p:nvSpPr>
        <p:spPr>
          <a:xfrm flipV="1">
            <a:off x="4419600" y="2729943"/>
            <a:ext cx="1874835" cy="1366090"/>
          </a:xfrm>
          <a:prstGeom prst="rightArrow">
            <a:avLst>
              <a:gd name="adj1" fmla="val 40322"/>
              <a:gd name="adj2" fmla="val 70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450364" y="3089823"/>
            <a:ext cx="234972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Impacts</a:t>
            </a:r>
            <a:r>
              <a:rPr lang="sv-SE" dirty="0" smtClean="0"/>
              <a:t> in the </a:t>
            </a:r>
            <a:r>
              <a:rPr lang="sv-SE" dirty="0" err="1" smtClean="0"/>
              <a:t>environment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722017" y="3228322"/>
            <a:ext cx="6096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LCIA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4693381" y="1634274"/>
            <a:ext cx="234972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Characterization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480866" y="4649548"/>
            <a:ext cx="234972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Classification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3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97768"/>
            <a:ext cx="4752528" cy="422920"/>
          </a:xfrm>
        </p:spPr>
        <p:txBody>
          <a:bodyPr>
            <a:normAutofit fontScale="90000"/>
          </a:bodyPr>
          <a:lstStyle/>
          <a:p>
            <a:r>
              <a:rPr lang="sv-S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ReCiPe</a:t>
            </a:r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sv-S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Goedkoop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al, 2009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https://sites.google.com/site/lciarecipe/_/rsrc/1332430005250/project-definition/ReCiPe_over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8208912" cy="5805264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553881"/>
            <a:ext cx="2448272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sv-SE" sz="18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sv-SE" sz="1800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Classification</a:t>
            </a:r>
            <a:endParaRPr lang="en-US" sz="1800" b="1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97838" y="553881"/>
            <a:ext cx="2664296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sv-SE" sz="18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sv-SE" sz="1800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Characterisation</a:t>
            </a:r>
            <a:endParaRPr lang="en-US" sz="1800" b="1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Typical</a:t>
            </a:r>
            <a:r>
              <a:rPr lang="sv-SE" dirty="0" smtClean="0"/>
              <a:t> </a:t>
            </a:r>
            <a:r>
              <a:rPr lang="sv-SE" dirty="0" err="1" smtClean="0"/>
              <a:t>Impacts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 smtClean="0"/>
              <a:t>Typical</a:t>
            </a:r>
            <a:r>
              <a:rPr lang="sv-SE" dirty="0" smtClean="0"/>
              <a:t> </a:t>
            </a:r>
            <a:r>
              <a:rPr lang="sv-SE" dirty="0" err="1" smtClean="0"/>
              <a:t>impacts</a:t>
            </a:r>
            <a:r>
              <a:rPr lang="sv-SE" dirty="0" smtClean="0"/>
              <a:t> </a:t>
            </a:r>
            <a:r>
              <a:rPr lang="sv-SE" dirty="0" err="1" smtClean="0"/>
              <a:t>considered</a:t>
            </a:r>
            <a:r>
              <a:rPr lang="sv-SE" dirty="0" smtClean="0"/>
              <a:t> </a:t>
            </a:r>
            <a:r>
              <a:rPr lang="sv-SE" dirty="0" err="1" smtClean="0"/>
              <a:t>include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Global </a:t>
            </a:r>
            <a:r>
              <a:rPr lang="sv-SE" dirty="0" err="1" smtClean="0"/>
              <a:t>Warming</a:t>
            </a:r>
            <a:r>
              <a:rPr lang="sv-SE" dirty="0" smtClean="0"/>
              <a:t> Potential (GWP)</a:t>
            </a:r>
          </a:p>
          <a:p>
            <a:pPr lvl="1"/>
            <a:r>
              <a:rPr lang="sv-SE" dirty="0" err="1" smtClean="0"/>
              <a:t>Ozone</a:t>
            </a:r>
            <a:r>
              <a:rPr lang="sv-SE" dirty="0" smtClean="0"/>
              <a:t> </a:t>
            </a:r>
            <a:r>
              <a:rPr lang="sv-SE" dirty="0" err="1" smtClean="0"/>
              <a:t>Depletion</a:t>
            </a:r>
            <a:r>
              <a:rPr lang="sv-SE" dirty="0" smtClean="0"/>
              <a:t> Potential (ODP)</a:t>
            </a:r>
          </a:p>
          <a:p>
            <a:pPr lvl="1"/>
            <a:r>
              <a:rPr lang="sv-SE" dirty="0" smtClean="0"/>
              <a:t>Human </a:t>
            </a:r>
            <a:r>
              <a:rPr lang="sv-SE" dirty="0" err="1" smtClean="0"/>
              <a:t>Toxicity</a:t>
            </a:r>
            <a:r>
              <a:rPr lang="sv-SE" dirty="0" smtClean="0"/>
              <a:t> Potential (HTP)</a:t>
            </a:r>
          </a:p>
          <a:p>
            <a:pPr lvl="1"/>
            <a:r>
              <a:rPr lang="sv-SE" dirty="0" err="1" smtClean="0"/>
              <a:t>Ecotoxicity</a:t>
            </a:r>
            <a:r>
              <a:rPr lang="sv-SE" dirty="0" smtClean="0"/>
              <a:t> Potential (EP)</a:t>
            </a:r>
          </a:p>
          <a:p>
            <a:pPr lvl="1"/>
            <a:r>
              <a:rPr lang="sv-SE" dirty="0" err="1" smtClean="0"/>
              <a:t>Acidification</a:t>
            </a:r>
            <a:r>
              <a:rPr lang="sv-SE" dirty="0" smtClean="0"/>
              <a:t> Potential (AP)</a:t>
            </a:r>
          </a:p>
          <a:p>
            <a:pPr lvl="1"/>
            <a:r>
              <a:rPr lang="sv-SE" dirty="0" err="1" smtClean="0"/>
              <a:t>Photochemical</a:t>
            </a:r>
            <a:r>
              <a:rPr lang="sv-SE" dirty="0" smtClean="0"/>
              <a:t> </a:t>
            </a:r>
            <a:r>
              <a:rPr lang="sv-SE" dirty="0" err="1" smtClean="0"/>
              <a:t>Ozone</a:t>
            </a:r>
            <a:r>
              <a:rPr lang="sv-SE" dirty="0" smtClean="0"/>
              <a:t> Formation Potential (POFP)</a:t>
            </a:r>
          </a:p>
          <a:p>
            <a:pPr lvl="1"/>
            <a:r>
              <a:rPr lang="sv-SE" dirty="0" err="1" smtClean="0"/>
              <a:t>Eutrophication</a:t>
            </a:r>
            <a:r>
              <a:rPr lang="sv-SE" dirty="0" smtClean="0"/>
              <a:t> Potential </a:t>
            </a:r>
          </a:p>
          <a:p>
            <a:pPr lvl="1"/>
            <a:r>
              <a:rPr lang="sv-SE" dirty="0" err="1" smtClean="0"/>
              <a:t>Abiotic</a:t>
            </a:r>
            <a:r>
              <a:rPr lang="sv-SE" dirty="0" smtClean="0"/>
              <a:t> </a:t>
            </a:r>
            <a:r>
              <a:rPr lang="sv-SE" dirty="0" err="1" smtClean="0"/>
              <a:t>Resource</a:t>
            </a:r>
            <a:r>
              <a:rPr lang="sv-SE" dirty="0" smtClean="0"/>
              <a:t> </a:t>
            </a:r>
            <a:r>
              <a:rPr lang="sv-SE" dirty="0" err="1" smtClean="0"/>
              <a:t>Depletion</a:t>
            </a:r>
            <a:endParaRPr lang="sv-SE" dirty="0" smtClean="0"/>
          </a:p>
          <a:p>
            <a:pPr lvl="1"/>
            <a:r>
              <a:rPr lang="sv-SE" dirty="0" smtClean="0"/>
              <a:t>Agricultural Land </a:t>
            </a:r>
            <a:r>
              <a:rPr lang="sv-SE" dirty="0" err="1" smtClean="0"/>
              <a:t>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7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97768"/>
            <a:ext cx="4752528" cy="422920"/>
          </a:xfrm>
        </p:spPr>
        <p:txBody>
          <a:bodyPr>
            <a:normAutofit fontScale="90000"/>
          </a:bodyPr>
          <a:lstStyle/>
          <a:p>
            <a:r>
              <a:rPr lang="sv-SE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ReCiPe</a:t>
            </a:r>
            <a:r>
              <a:rPr lang="sv-S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sv-S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Goedkoop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al, 2009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https://sites.google.com/site/lciarecipe/_/rsrc/1332430005250/project-definition/ReCiPe_over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8208912" cy="5805264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553881"/>
            <a:ext cx="2448272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sv-SE" sz="18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sv-SE" sz="1800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Classification</a:t>
            </a:r>
            <a:endParaRPr lang="en-US" sz="1800" b="1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97838" y="553881"/>
            <a:ext cx="2664296" cy="42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sv-SE" sz="18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sv-SE" sz="1800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Characterisation</a:t>
            </a:r>
            <a:endParaRPr lang="en-US" sz="1800" b="1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sv-SE" dirty="0" smtClean="0"/>
              <a:t>LCA for </a:t>
            </a:r>
            <a:r>
              <a:rPr lang="sv-SE" dirty="0" err="1" smtClean="0"/>
              <a:t>buildings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7818" y="838200"/>
            <a:ext cx="8534400" cy="89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Functional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sv-SE" b="1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sv-SE" kern="0" dirty="0">
                <a:latin typeface="Verdana" pitchFamily="34" charset="0"/>
              </a:rPr>
              <a:t>”1 m</a:t>
            </a:r>
            <a:r>
              <a:rPr lang="sv-SE" kern="0" baseline="30000" dirty="0">
                <a:latin typeface="Verdana" pitchFamily="34" charset="0"/>
              </a:rPr>
              <a:t>2</a:t>
            </a:r>
            <a:r>
              <a:rPr lang="sv-SE" kern="0" dirty="0">
                <a:latin typeface="Verdana" pitchFamily="34" charset="0"/>
              </a:rPr>
              <a:t> </a:t>
            </a:r>
            <a:r>
              <a:rPr lang="sv-SE" kern="0" dirty="0" err="1">
                <a:latin typeface="Verdana" pitchFamily="34" charset="0"/>
              </a:rPr>
              <a:t>heated</a:t>
            </a:r>
            <a:r>
              <a:rPr lang="sv-SE" kern="0" dirty="0">
                <a:latin typeface="Verdana" pitchFamily="34" charset="0"/>
              </a:rPr>
              <a:t> </a:t>
            </a:r>
            <a:r>
              <a:rPr lang="sv-SE" kern="0" dirty="0" err="1">
                <a:latin typeface="Verdana" pitchFamily="34" charset="0"/>
              </a:rPr>
              <a:t>floor</a:t>
            </a:r>
            <a:r>
              <a:rPr lang="sv-SE" kern="0" dirty="0">
                <a:latin typeface="Verdana" pitchFamily="34" charset="0"/>
              </a:rPr>
              <a:t> area for 50 </a:t>
            </a:r>
            <a:r>
              <a:rPr lang="sv-SE" kern="0" dirty="0" err="1">
                <a:latin typeface="Verdana" pitchFamily="34" charset="0"/>
              </a:rPr>
              <a:t>years</a:t>
            </a:r>
            <a:r>
              <a:rPr lang="sv-SE" kern="0" dirty="0">
                <a:latin typeface="Verdana" pitchFamily="34" charset="0"/>
              </a:rPr>
              <a:t>” or ”Residence for 12 </a:t>
            </a:r>
            <a:r>
              <a:rPr lang="sv-SE" kern="0" dirty="0" err="1">
                <a:latin typeface="Verdana" pitchFamily="34" charset="0"/>
              </a:rPr>
              <a:t>people</a:t>
            </a:r>
            <a:r>
              <a:rPr lang="sv-SE" kern="0" dirty="0">
                <a:latin typeface="Verdana" pitchFamily="34" charset="0"/>
              </a:rPr>
              <a:t> for 50 </a:t>
            </a:r>
            <a:r>
              <a:rPr lang="sv-SE" kern="0" dirty="0" err="1">
                <a:latin typeface="Verdana" pitchFamily="34" charset="0"/>
              </a:rPr>
              <a:t>years</a:t>
            </a:r>
            <a:r>
              <a:rPr lang="sv-SE" kern="0" dirty="0">
                <a:latin typeface="Verdana" pitchFamily="34" charset="0"/>
              </a:rPr>
              <a:t>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207818" y="1886584"/>
            <a:ext cx="85344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Processes for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consideration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sv-SE" kern="0" dirty="0"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891" y="2228216"/>
            <a:ext cx="5444836" cy="315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2509" y="5791200"/>
            <a:ext cx="85344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inventory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emissions and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demands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compiled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performed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</a:t>
            </a:r>
            <a:r>
              <a:rPr lang="sv-SE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b="1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  <a:endParaRPr lang="sv-SE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04800"/>
            <a:ext cx="8229600" cy="792162"/>
          </a:xfrm>
        </p:spPr>
        <p:txBody>
          <a:bodyPr>
            <a:noAutofit/>
          </a:bodyPr>
          <a:lstStyle/>
          <a:p>
            <a:r>
              <a:rPr lang="sv-SE" sz="3600" dirty="0" err="1" smtClean="0"/>
              <a:t>Generic</a:t>
            </a:r>
            <a:r>
              <a:rPr lang="sv-SE" sz="3600" dirty="0" smtClean="0"/>
              <a:t> </a:t>
            </a:r>
            <a:r>
              <a:rPr lang="sv-SE" sz="3600" dirty="0" err="1" smtClean="0"/>
              <a:t>Inventory</a:t>
            </a:r>
            <a:r>
              <a:rPr lang="sv-SE" sz="3600" dirty="0" smtClean="0"/>
              <a:t> Processes for Buildings – EN Standards 15804 and 15978</a:t>
            </a:r>
            <a:endParaRPr lang="en-GB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4" y="1752600"/>
            <a:ext cx="911264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5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1948"/>
            <a:ext cx="7770812" cy="624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0012" cy="457200"/>
          </a:xfrm>
        </p:spPr>
        <p:txBody>
          <a:bodyPr>
            <a:noAutofit/>
          </a:bodyPr>
          <a:lstStyle/>
          <a:p>
            <a:pPr algn="l"/>
            <a:r>
              <a:rPr lang="sv-SE" sz="2400" dirty="0" smtClean="0"/>
              <a:t>A </a:t>
            </a:r>
            <a:r>
              <a:rPr lang="sv-SE" sz="2400" dirty="0" err="1" smtClean="0"/>
              <a:t>summary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studies for </a:t>
            </a:r>
            <a:r>
              <a:rPr lang="sv-SE" sz="2400" dirty="0" err="1" smtClean="0"/>
              <a:t>impact</a:t>
            </a:r>
            <a:r>
              <a:rPr lang="sv-SE" sz="2400" dirty="0" smtClean="0"/>
              <a:t> </a:t>
            </a:r>
            <a:r>
              <a:rPr lang="sv-SE" sz="2400" dirty="0" err="1" smtClean="0"/>
              <a:t>categories</a:t>
            </a:r>
            <a:r>
              <a:rPr lang="sv-SE" sz="2400" dirty="0" smtClean="0"/>
              <a:t> GWP and PE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328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err="1" smtClean="0"/>
              <a:t>Simplified</a:t>
            </a:r>
            <a:r>
              <a:rPr lang="sv-SE" dirty="0" smtClean="0"/>
              <a:t> LCA </a:t>
            </a:r>
            <a:r>
              <a:rPr lang="sv-SE" dirty="0" err="1" smtClean="0"/>
              <a:t>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sv-SE" dirty="0" err="1" smtClean="0"/>
              <a:t>Often</a:t>
            </a:r>
            <a:r>
              <a:rPr lang="sv-SE" dirty="0" smtClean="0"/>
              <a:t> </a:t>
            </a:r>
            <a:r>
              <a:rPr lang="sv-SE" dirty="0" err="1" smtClean="0"/>
              <a:t>called</a:t>
            </a:r>
            <a:r>
              <a:rPr lang="sv-SE" dirty="0" smtClean="0"/>
              <a:t> ”</a:t>
            </a:r>
            <a:r>
              <a:rPr lang="sv-SE" dirty="0" err="1" smtClean="0"/>
              <a:t>life-cycle</a:t>
            </a:r>
            <a:r>
              <a:rPr lang="sv-SE" dirty="0" smtClean="0"/>
              <a:t> approach”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avoid</a:t>
            </a:r>
            <a:r>
              <a:rPr lang="sv-SE" dirty="0" smtClean="0"/>
              <a:t> </a:t>
            </a:r>
            <a:r>
              <a:rPr lang="sv-SE" dirty="0" err="1" smtClean="0"/>
              <a:t>confusion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an </a:t>
            </a:r>
            <a:r>
              <a:rPr lang="sv-SE" dirty="0" err="1" smtClean="0"/>
              <a:t>assessment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follows</a:t>
            </a:r>
            <a:r>
              <a:rPr lang="sv-SE" dirty="0" smtClean="0"/>
              <a:t> all </a:t>
            </a:r>
            <a:r>
              <a:rPr lang="sv-SE" dirty="0" err="1" smtClean="0"/>
              <a:t>rules</a:t>
            </a:r>
            <a:r>
              <a:rPr lang="sv-SE" dirty="0" smtClean="0"/>
              <a:t> for LCA </a:t>
            </a:r>
            <a:r>
              <a:rPr lang="sv-SE" dirty="0" err="1" smtClean="0"/>
              <a:t>according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ISO standard</a:t>
            </a:r>
          </a:p>
          <a:p>
            <a:endParaRPr lang="sv-SE" dirty="0"/>
          </a:p>
          <a:p>
            <a:r>
              <a:rPr lang="sv-SE" dirty="0" err="1" smtClean="0"/>
              <a:t>Assess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processes: </a:t>
            </a:r>
          </a:p>
          <a:p>
            <a:pPr lvl="1"/>
            <a:r>
              <a:rPr lang="sv-SE" dirty="0" smtClean="0"/>
              <a:t>Product </a:t>
            </a:r>
            <a:r>
              <a:rPr lang="sv-SE" dirty="0" err="1" smtClean="0"/>
              <a:t>stage</a:t>
            </a:r>
            <a:endParaRPr lang="sv-SE" dirty="0" smtClean="0"/>
          </a:p>
          <a:p>
            <a:pPr lvl="1"/>
            <a:r>
              <a:rPr lang="sv-SE" dirty="0" err="1" smtClean="0"/>
              <a:t>Operational</a:t>
            </a:r>
            <a:r>
              <a:rPr lang="sv-SE" dirty="0" smtClean="0"/>
              <a:t> </a:t>
            </a:r>
            <a:r>
              <a:rPr lang="sv-SE" dirty="0" err="1" smtClean="0"/>
              <a:t>energy</a:t>
            </a:r>
            <a:r>
              <a:rPr lang="sv-SE" dirty="0" smtClean="0"/>
              <a:t> in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stage</a:t>
            </a:r>
            <a:endParaRPr lang="sv-SE" dirty="0" smtClean="0"/>
          </a:p>
          <a:p>
            <a:pPr lvl="1"/>
            <a:endParaRPr lang="sv-SE" dirty="0"/>
          </a:p>
          <a:p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category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Global </a:t>
            </a:r>
            <a:r>
              <a:rPr lang="sv-SE" dirty="0" err="1" smtClean="0"/>
              <a:t>Warming</a:t>
            </a:r>
            <a:r>
              <a:rPr lang="sv-SE" dirty="0" smtClean="0"/>
              <a:t> Potential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v-SE" dirty="0" smtClean="0"/>
              <a:t>Life-</a:t>
            </a:r>
            <a:r>
              <a:rPr lang="sv-SE" dirty="0" err="1" smtClean="0"/>
              <a:t>cycle</a:t>
            </a:r>
            <a:r>
              <a:rPr lang="sv-SE" dirty="0" smtClean="0"/>
              <a:t> </a:t>
            </a:r>
            <a:r>
              <a:rPr lang="sv-SE" dirty="0" err="1" smtClean="0"/>
              <a:t>assessment</a:t>
            </a:r>
            <a:r>
              <a:rPr lang="sv-SE" dirty="0" smtClean="0"/>
              <a:t> (LCA)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An </a:t>
            </a:r>
            <a:r>
              <a:rPr lang="sv-SE" dirty="0" err="1" smtClean="0"/>
              <a:t>attempt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evaluate</a:t>
            </a:r>
            <a:r>
              <a:rPr lang="sv-SE" dirty="0" smtClean="0"/>
              <a:t> the environmental </a:t>
            </a:r>
            <a:r>
              <a:rPr lang="sv-SE" dirty="0" err="1" smtClean="0"/>
              <a:t>impacts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product</a:t>
            </a:r>
            <a:r>
              <a:rPr lang="sv-SE" dirty="0" smtClean="0"/>
              <a:t> or service for the </a:t>
            </a:r>
            <a:r>
              <a:rPr lang="sv-SE" dirty="0" err="1" smtClean="0"/>
              <a:t>whole</a:t>
            </a:r>
            <a:r>
              <a:rPr lang="sv-SE" dirty="0" smtClean="0"/>
              <a:t> </a:t>
            </a:r>
            <a:r>
              <a:rPr lang="sv-SE" dirty="0" err="1" smtClean="0"/>
              <a:t>life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product</a:t>
            </a:r>
            <a:r>
              <a:rPr lang="sv-SE" dirty="0" smtClean="0"/>
              <a:t> or service – ’from the </a:t>
            </a:r>
            <a:r>
              <a:rPr lang="sv-SE" dirty="0" err="1" smtClean="0"/>
              <a:t>cradle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grave’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OR: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An </a:t>
            </a:r>
            <a:r>
              <a:rPr lang="sv-SE" dirty="0" err="1" smtClean="0"/>
              <a:t>attempt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evaluate</a:t>
            </a:r>
            <a:r>
              <a:rPr lang="sv-SE" dirty="0" smtClean="0"/>
              <a:t> the environmental </a:t>
            </a:r>
            <a:r>
              <a:rPr lang="sv-SE" dirty="0" err="1" smtClean="0"/>
              <a:t>impacts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product</a:t>
            </a:r>
            <a:r>
              <a:rPr lang="sv-SE" dirty="0"/>
              <a:t> </a:t>
            </a:r>
            <a:r>
              <a:rPr lang="sv-SE" dirty="0" smtClean="0"/>
              <a:t>or service </a:t>
            </a:r>
            <a:r>
              <a:rPr lang="en-GB" dirty="0"/>
              <a:t>on the basis of all the natural resource inputs and emissions to the environment arising from the complete supply chain for that product or service.</a:t>
            </a:r>
          </a:p>
        </p:txBody>
      </p:sp>
    </p:spTree>
    <p:extLst>
      <p:ext uri="{BB962C8B-B14F-4D97-AF65-F5344CB8AC3E}">
        <p14:creationId xmlns:p14="http://schemas.microsoft.com/office/powerpoint/2010/main" val="37979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sv-SE" dirty="0" err="1" smtClean="0"/>
              <a:t>Interested</a:t>
            </a:r>
            <a:r>
              <a:rPr lang="sv-SE" dirty="0" smtClean="0"/>
              <a:t> in LCA?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b="1" dirty="0" smtClean="0"/>
              <a:t>Jeans !:</a:t>
            </a:r>
          </a:p>
          <a:p>
            <a:pPr marL="0" indent="0">
              <a:buNone/>
            </a:pPr>
            <a:r>
              <a:rPr lang="sv-SE" sz="2400" dirty="0" smtClean="0">
                <a:hlinkClick r:id="rId2"/>
              </a:rPr>
              <a:t>http</a:t>
            </a:r>
            <a:r>
              <a:rPr lang="sv-SE" sz="2400" dirty="0">
                <a:hlinkClick r:id="rId2"/>
              </a:rPr>
              <a:t>://</a:t>
            </a:r>
            <a:r>
              <a:rPr lang="sv-SE" sz="2400" dirty="0" smtClean="0">
                <a:hlinkClick r:id="rId2"/>
              </a:rPr>
              <a:t>levistrauss.com/wp-content/uploads/2015/03/Full-LCA-Results-Deck-FINAL.pdf</a:t>
            </a: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b="1" dirty="0" smtClean="0"/>
              <a:t>Building materials and </a:t>
            </a:r>
            <a:r>
              <a:rPr lang="sv-SE" sz="2400" b="1" dirty="0" err="1" smtClean="0"/>
              <a:t>more</a:t>
            </a:r>
            <a:r>
              <a:rPr lang="sv-SE" sz="2400" b="1" dirty="0" smtClean="0"/>
              <a:t> (EPDs):</a:t>
            </a:r>
          </a:p>
          <a:p>
            <a:pPr marL="0" indent="0">
              <a:buNone/>
            </a:pPr>
            <a:r>
              <a:rPr lang="sv-SE" sz="2400" dirty="0"/>
              <a:t>http://www.environdec.com/</a:t>
            </a: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 </a:t>
            </a:r>
          </a:p>
          <a:p>
            <a:pPr marL="0" indent="0">
              <a:buNone/>
            </a:pPr>
            <a:r>
              <a:rPr lang="sv-SE" sz="2400" dirty="0" smtClean="0"/>
              <a:t>Courses:</a:t>
            </a:r>
          </a:p>
          <a:p>
            <a:r>
              <a:rPr lang="sv-SE" sz="2400" dirty="0" smtClean="0"/>
              <a:t>AG2800: LCA </a:t>
            </a:r>
            <a:r>
              <a:rPr lang="sv-SE" sz="2400" dirty="0" err="1" smtClean="0"/>
              <a:t>course</a:t>
            </a:r>
            <a:endParaRPr lang="sv-SE" sz="2400" dirty="0" smtClean="0"/>
          </a:p>
          <a:p>
            <a:r>
              <a:rPr lang="sv-SE" sz="2400" dirty="0" smtClean="0"/>
              <a:t>AG2806: </a:t>
            </a:r>
            <a:r>
              <a:rPr lang="sv-SE" sz="2400" dirty="0" err="1" smtClean="0"/>
              <a:t>Environmental</a:t>
            </a:r>
            <a:r>
              <a:rPr lang="sv-SE" sz="2400" dirty="0" smtClean="0"/>
              <a:t> </a:t>
            </a:r>
            <a:r>
              <a:rPr lang="sv-SE" sz="2400" dirty="0" err="1" smtClean="0"/>
              <a:t>aspects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the </a:t>
            </a:r>
            <a:r>
              <a:rPr lang="sv-SE" sz="2400" dirty="0" err="1" smtClean="0"/>
              <a:t>built</a:t>
            </a:r>
            <a:r>
              <a:rPr lang="sv-SE" sz="2400" dirty="0" smtClean="0"/>
              <a:t> </a:t>
            </a:r>
            <a:r>
              <a:rPr lang="sv-SE" sz="2400" dirty="0" err="1" smtClean="0"/>
              <a:t>environment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15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v-SE" dirty="0" err="1" smtClean="0"/>
              <a:t>Key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 in LCA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1. </a:t>
            </a:r>
            <a:r>
              <a:rPr lang="sv-SE" dirty="0" err="1" smtClean="0"/>
              <a:t>What</a:t>
            </a:r>
            <a:r>
              <a:rPr lang="sv-SE" dirty="0" smtClean="0"/>
              <a:t> is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product</a:t>
            </a:r>
            <a:r>
              <a:rPr lang="sv-SE" dirty="0" smtClean="0"/>
              <a:t>/service (in </a:t>
            </a:r>
            <a:r>
              <a:rPr lang="sv-SE" dirty="0" err="1" smtClean="0"/>
              <a:t>quantitative</a:t>
            </a:r>
            <a:r>
              <a:rPr lang="sv-SE" dirty="0" smtClean="0"/>
              <a:t> terms!) (</a:t>
            </a:r>
            <a:r>
              <a:rPr lang="sv-SE" dirty="0" err="1" smtClean="0"/>
              <a:t>called</a:t>
            </a:r>
            <a:r>
              <a:rPr lang="sv-SE" dirty="0" smtClean="0"/>
              <a:t> </a:t>
            </a:r>
            <a:r>
              <a:rPr lang="sv-SE" b="1" dirty="0" err="1" smtClean="0"/>
              <a:t>functional</a:t>
            </a:r>
            <a:r>
              <a:rPr lang="sv-SE" b="1" dirty="0" smtClean="0"/>
              <a:t> </a:t>
            </a:r>
            <a:r>
              <a:rPr lang="sv-SE" b="1" dirty="0" err="1" smtClean="0"/>
              <a:t>unit</a:t>
            </a:r>
            <a:r>
              <a:rPr lang="sv-SE" dirty="0" smtClean="0"/>
              <a:t>)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2. </a:t>
            </a:r>
            <a:r>
              <a:rPr lang="sv-SE" dirty="0" err="1" smtClean="0"/>
              <a:t>What</a:t>
            </a:r>
            <a:r>
              <a:rPr lang="sv-SE" dirty="0" smtClean="0"/>
              <a:t> emissions </a:t>
            </a:r>
            <a:r>
              <a:rPr lang="sv-SE" dirty="0" err="1" smtClean="0"/>
              <a:t>to</a:t>
            </a:r>
            <a:r>
              <a:rPr lang="sv-SE" dirty="0" smtClean="0"/>
              <a:t> and </a:t>
            </a:r>
            <a:r>
              <a:rPr lang="sv-SE" dirty="0" err="1" smtClean="0"/>
              <a:t>resource</a:t>
            </a:r>
            <a:r>
              <a:rPr lang="sv-SE" dirty="0" smtClean="0"/>
              <a:t> </a:t>
            </a:r>
            <a:r>
              <a:rPr lang="sv-SE" dirty="0" err="1" smtClean="0"/>
              <a:t>demand</a:t>
            </a:r>
            <a:r>
              <a:rPr lang="sv-SE" dirty="0" smtClean="0"/>
              <a:t> from the </a:t>
            </a:r>
            <a:r>
              <a:rPr lang="sv-SE" dirty="0" err="1" smtClean="0"/>
              <a:t>environment</a:t>
            </a:r>
            <a:r>
              <a:rPr lang="sv-SE" dirty="0" smtClean="0"/>
              <a:t> is </a:t>
            </a:r>
            <a:r>
              <a:rPr lang="sv-SE" dirty="0" err="1" smtClean="0"/>
              <a:t>necessary</a:t>
            </a:r>
            <a:r>
              <a:rPr lang="sv-SE" dirty="0" smtClean="0"/>
              <a:t> for the </a:t>
            </a:r>
            <a:r>
              <a:rPr lang="sv-SE" dirty="0" err="1" smtClean="0"/>
              <a:t>identified</a:t>
            </a:r>
            <a:r>
              <a:rPr lang="sv-SE" dirty="0" smtClean="0"/>
              <a:t> </a:t>
            </a:r>
            <a:r>
              <a:rPr lang="sv-SE" dirty="0" err="1" smtClean="0"/>
              <a:t>product</a:t>
            </a:r>
            <a:r>
              <a:rPr lang="sv-SE" dirty="0" smtClean="0"/>
              <a:t>/service? (</a:t>
            </a:r>
            <a:r>
              <a:rPr lang="sv-SE" dirty="0" err="1" smtClean="0"/>
              <a:t>called</a:t>
            </a:r>
            <a:r>
              <a:rPr lang="sv-SE" dirty="0" smtClean="0"/>
              <a:t> </a:t>
            </a:r>
            <a:r>
              <a:rPr lang="sv-SE" b="1" dirty="0" smtClean="0"/>
              <a:t>Life-</a:t>
            </a:r>
            <a:r>
              <a:rPr lang="sv-SE" b="1" dirty="0" err="1"/>
              <a:t>C</a:t>
            </a:r>
            <a:r>
              <a:rPr lang="sv-SE" b="1" dirty="0" err="1" smtClean="0"/>
              <a:t>ycle</a:t>
            </a:r>
            <a:r>
              <a:rPr lang="sv-SE" b="1" dirty="0" smtClean="0"/>
              <a:t> </a:t>
            </a:r>
            <a:r>
              <a:rPr lang="sv-SE" b="1" dirty="0" err="1" smtClean="0"/>
              <a:t>Inventory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3</a:t>
            </a:r>
            <a:r>
              <a:rPr lang="sv-SE" dirty="0" smtClean="0"/>
              <a:t>. </a:t>
            </a:r>
            <a:r>
              <a:rPr lang="sv-SE" dirty="0" err="1" smtClean="0"/>
              <a:t>How</a:t>
            </a:r>
            <a:r>
              <a:rPr lang="sv-SE" dirty="0" smtClean="0"/>
              <a:t> do </a:t>
            </a:r>
            <a:r>
              <a:rPr lang="sv-SE" dirty="0" err="1" smtClean="0"/>
              <a:t>these</a:t>
            </a:r>
            <a:r>
              <a:rPr lang="sv-SE" dirty="0" smtClean="0"/>
              <a:t> processes </a:t>
            </a:r>
            <a:r>
              <a:rPr lang="sv-SE" dirty="0" err="1" smtClean="0"/>
              <a:t>affect</a:t>
            </a:r>
            <a:r>
              <a:rPr lang="sv-SE" dirty="0" smtClean="0"/>
              <a:t> the </a:t>
            </a:r>
            <a:r>
              <a:rPr lang="sv-SE" dirty="0" err="1" smtClean="0"/>
              <a:t>environment</a:t>
            </a:r>
            <a:r>
              <a:rPr lang="sv-SE" dirty="0" smtClean="0"/>
              <a:t>? (</a:t>
            </a:r>
            <a:r>
              <a:rPr lang="sv-SE" dirty="0" err="1" smtClean="0"/>
              <a:t>called</a:t>
            </a:r>
            <a:r>
              <a:rPr lang="sv-SE" dirty="0" smtClean="0"/>
              <a:t> </a:t>
            </a:r>
            <a:r>
              <a:rPr lang="sv-SE" b="1" dirty="0" smtClean="0"/>
              <a:t>Life-</a:t>
            </a:r>
            <a:r>
              <a:rPr lang="sv-SE" b="1" dirty="0" err="1" smtClean="0"/>
              <a:t>Cycle</a:t>
            </a:r>
            <a:r>
              <a:rPr lang="sv-SE" b="1" dirty="0" smtClean="0"/>
              <a:t> </a:t>
            </a:r>
            <a:r>
              <a:rPr lang="sv-SE" b="1" dirty="0" err="1" smtClean="0"/>
              <a:t>Impact</a:t>
            </a:r>
            <a:r>
              <a:rPr lang="sv-SE" b="1" dirty="0" smtClean="0"/>
              <a:t> </a:t>
            </a:r>
            <a:r>
              <a:rPr lang="sv-SE" b="1" dirty="0" err="1" smtClean="0"/>
              <a:t>Assessment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6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7700" y="0"/>
            <a:ext cx="7772400" cy="73833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1. </a:t>
            </a:r>
            <a:r>
              <a:rPr kumimoji="0" lang="sv-SE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Functional</a:t>
            </a:r>
            <a:r>
              <a:rPr kumimoji="0" lang="sv-SE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</a:t>
            </a:r>
            <a:r>
              <a:rPr kumimoji="0" lang="sv-SE" sz="44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Unit</a:t>
            </a:r>
            <a:endParaRPr kumimoji="0" lang="sv-SE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914400"/>
            <a:ext cx="8763000" cy="56388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sv-SE" sz="2000" kern="0" dirty="0" err="1" smtClean="0">
                <a:solidFill>
                  <a:schemeClr val="tx1"/>
                </a:solidFill>
              </a:rPr>
              <a:t>Quantified</a:t>
            </a:r>
            <a:r>
              <a:rPr lang="sv-SE" sz="2000" kern="0" dirty="0" smtClean="0">
                <a:solidFill>
                  <a:schemeClr val="tx1"/>
                </a:solidFill>
              </a:rPr>
              <a:t> </a:t>
            </a:r>
            <a:r>
              <a:rPr lang="sv-SE" sz="2000" kern="0" dirty="0" err="1" smtClean="0">
                <a:solidFill>
                  <a:schemeClr val="tx1"/>
                </a:solidFill>
              </a:rPr>
              <a:t>measure</a:t>
            </a:r>
            <a:r>
              <a:rPr lang="sv-SE" sz="2000" kern="0" dirty="0" smtClean="0">
                <a:solidFill>
                  <a:schemeClr val="tx1"/>
                </a:solidFill>
              </a:rPr>
              <a:t> </a:t>
            </a:r>
            <a:r>
              <a:rPr lang="sv-SE" sz="2000" kern="0" dirty="0" err="1" smtClean="0">
                <a:solidFill>
                  <a:schemeClr val="tx1"/>
                </a:solidFill>
              </a:rPr>
              <a:t>of</a:t>
            </a:r>
            <a:r>
              <a:rPr lang="sv-SE" sz="2000" kern="0" dirty="0" smtClean="0">
                <a:solidFill>
                  <a:schemeClr val="tx1"/>
                </a:solidFill>
              </a:rPr>
              <a:t> the </a:t>
            </a:r>
            <a:r>
              <a:rPr lang="sv-SE" sz="2000" kern="0" dirty="0" err="1" smtClean="0">
                <a:solidFill>
                  <a:schemeClr val="tx1"/>
                </a:solidFill>
              </a:rPr>
              <a:t>function</a:t>
            </a:r>
            <a:r>
              <a:rPr lang="sv-SE" sz="2000" kern="0" dirty="0" smtClean="0">
                <a:solidFill>
                  <a:schemeClr val="tx1"/>
                </a:solidFill>
              </a:rPr>
              <a:t> </a:t>
            </a:r>
            <a:r>
              <a:rPr lang="sv-SE" sz="2000" kern="0" dirty="0" err="1" smtClean="0">
                <a:solidFill>
                  <a:schemeClr val="tx1"/>
                </a:solidFill>
              </a:rPr>
              <a:t>of</a:t>
            </a:r>
            <a:r>
              <a:rPr lang="sv-SE" sz="2000" kern="0" dirty="0" smtClean="0">
                <a:solidFill>
                  <a:schemeClr val="tx1"/>
                </a:solidFill>
              </a:rPr>
              <a:t> the </a:t>
            </a:r>
            <a:r>
              <a:rPr lang="sv-SE" sz="2000" kern="0" dirty="0" err="1" smtClean="0">
                <a:solidFill>
                  <a:schemeClr val="tx1"/>
                </a:solidFill>
              </a:rPr>
              <a:t>product</a:t>
            </a:r>
            <a:r>
              <a:rPr lang="sv-SE" sz="2000" kern="0" dirty="0" smtClean="0">
                <a:solidFill>
                  <a:schemeClr val="tx1"/>
                </a:solidFill>
              </a:rPr>
              <a:t> or service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sv-SE" sz="2000" kern="0" dirty="0" err="1" smtClean="0">
                <a:solidFill>
                  <a:schemeClr val="tx1"/>
                </a:solidFill>
              </a:rPr>
              <a:t>Used</a:t>
            </a:r>
            <a:r>
              <a:rPr lang="sv-SE" sz="2000" kern="0" dirty="0" smtClean="0">
                <a:solidFill>
                  <a:schemeClr val="tx1"/>
                </a:solidFill>
              </a:rPr>
              <a:t> as a </a:t>
            </a:r>
            <a:r>
              <a:rPr lang="sv-SE" sz="2000" kern="0" dirty="0" err="1" smtClean="0">
                <a:solidFill>
                  <a:schemeClr val="tx1"/>
                </a:solidFill>
              </a:rPr>
              <a:t>reference</a:t>
            </a:r>
            <a:r>
              <a:rPr lang="sv-SE" sz="2000" kern="0" dirty="0" smtClean="0">
                <a:solidFill>
                  <a:schemeClr val="tx1"/>
                </a:solidFill>
              </a:rPr>
              <a:t> for all alternatives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sv-SE" sz="2000" kern="0" dirty="0" smtClean="0"/>
              <a:t>Must be the same for LCA-</a:t>
            </a:r>
            <a:r>
              <a:rPr lang="sv-SE" sz="2000" kern="0" dirty="0" err="1" smtClean="0"/>
              <a:t>based</a:t>
            </a:r>
            <a:r>
              <a:rPr lang="sv-SE" sz="2000" kern="0" dirty="0" smtClean="0"/>
              <a:t> </a:t>
            </a:r>
            <a:r>
              <a:rPr lang="sv-SE" sz="2000" kern="0" dirty="0" err="1" smtClean="0"/>
              <a:t>comparisons</a:t>
            </a:r>
            <a:endParaRPr lang="sv-SE" sz="2000" kern="0" dirty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kumimoji="0" lang="sv-SE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2000" b="1" kern="0" dirty="0" smtClean="0">
                <a:latin typeface="Verdana" pitchFamily="34" charset="0"/>
              </a:rPr>
              <a:t>Drinks </a:t>
            </a:r>
            <a:r>
              <a:rPr lang="sv-SE" sz="2000" b="1" kern="0" dirty="0" err="1" smtClean="0">
                <a:latin typeface="Verdana" pitchFamily="34" charset="0"/>
              </a:rPr>
              <a:t>packaging</a:t>
            </a:r>
            <a:endParaRPr kumimoji="0" lang="sv-SE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2000" kern="0" dirty="0" smtClean="0">
                <a:latin typeface="Verdana" pitchFamily="34" charset="0"/>
              </a:rPr>
              <a:t>”</a:t>
            </a:r>
            <a:r>
              <a:rPr lang="sv-SE" sz="2000" kern="0" dirty="0" err="1" smtClean="0">
                <a:latin typeface="Verdana" pitchFamily="34" charset="0"/>
              </a:rPr>
              <a:t>Packing</a:t>
            </a:r>
            <a:r>
              <a:rPr lang="sv-SE" sz="2000" kern="0" dirty="0" smtClean="0">
                <a:latin typeface="Verdana" pitchFamily="34" charset="0"/>
              </a:rPr>
              <a:t> for 100 </a:t>
            </a:r>
            <a:r>
              <a:rPr lang="sv-SE" sz="2000" kern="0" dirty="0" err="1" smtClean="0">
                <a:latin typeface="Verdana" pitchFamily="34" charset="0"/>
              </a:rPr>
              <a:t>litres</a:t>
            </a:r>
            <a:r>
              <a:rPr lang="sv-SE" sz="2000" kern="0" dirty="0" smtClean="0">
                <a:latin typeface="Verdana" pitchFamily="34" charset="0"/>
              </a:rPr>
              <a:t> </a:t>
            </a:r>
            <a:r>
              <a:rPr lang="sv-SE" sz="2000" kern="0" dirty="0" err="1" smtClean="0">
                <a:latin typeface="Verdana" pitchFamily="34" charset="0"/>
              </a:rPr>
              <a:t>of</a:t>
            </a:r>
            <a:r>
              <a:rPr lang="sv-SE" sz="2000" kern="0" dirty="0" smtClean="0">
                <a:latin typeface="Verdana" pitchFamily="34" charset="0"/>
              </a:rPr>
              <a:t> </a:t>
            </a:r>
            <a:r>
              <a:rPr lang="sv-SE" sz="2000" kern="0" dirty="0" err="1" smtClean="0">
                <a:latin typeface="Verdana" pitchFamily="34" charset="0"/>
              </a:rPr>
              <a:t>water</a:t>
            </a:r>
            <a:r>
              <a:rPr lang="sv-SE" sz="2000" kern="0" dirty="0" smtClean="0">
                <a:latin typeface="Verdana" pitchFamily="34" charset="0"/>
              </a:rPr>
              <a:t> </a:t>
            </a:r>
            <a:r>
              <a:rPr lang="sv-SE" sz="2000" kern="0" dirty="0" err="1" smtClean="0">
                <a:latin typeface="Verdana" pitchFamily="34" charset="0"/>
              </a:rPr>
              <a:t>such</a:t>
            </a:r>
            <a:r>
              <a:rPr lang="sv-SE" sz="2000" kern="0" dirty="0" smtClean="0">
                <a:latin typeface="Verdana" pitchFamily="34" charset="0"/>
              </a:rPr>
              <a:t> </a:t>
            </a:r>
            <a:r>
              <a:rPr lang="sv-SE" sz="2000" kern="0" dirty="0" err="1" smtClean="0">
                <a:latin typeface="Verdana" pitchFamily="34" charset="0"/>
              </a:rPr>
              <a:t>that</a:t>
            </a:r>
            <a:r>
              <a:rPr lang="sv-SE" sz="2000" kern="0" dirty="0" smtClean="0">
                <a:latin typeface="Verdana" pitchFamily="34" charset="0"/>
              </a:rPr>
              <a:t> it </a:t>
            </a:r>
            <a:r>
              <a:rPr lang="sv-SE" sz="2000" kern="0" dirty="0" err="1" smtClean="0">
                <a:latin typeface="Verdana" pitchFamily="34" charset="0"/>
              </a:rPr>
              <a:t>can</a:t>
            </a:r>
            <a:r>
              <a:rPr lang="sv-SE" sz="2000" kern="0" dirty="0" smtClean="0">
                <a:latin typeface="Verdana" pitchFamily="34" charset="0"/>
              </a:rPr>
              <a:t> be </a:t>
            </a:r>
            <a:r>
              <a:rPr lang="sv-SE" sz="2000" kern="0" dirty="0" err="1" smtClean="0">
                <a:latin typeface="Verdana" pitchFamily="34" charset="0"/>
              </a:rPr>
              <a:t>stored</a:t>
            </a:r>
            <a:r>
              <a:rPr lang="sv-SE" sz="2000" kern="0" dirty="0" smtClean="0">
                <a:latin typeface="Verdana" pitchFamily="34" charset="0"/>
              </a:rPr>
              <a:t> </a:t>
            </a:r>
            <a:r>
              <a:rPr lang="sv-SE" sz="2000" kern="0" dirty="0" err="1" smtClean="0">
                <a:latin typeface="Verdana" pitchFamily="34" charset="0"/>
              </a:rPr>
              <a:t>hygienically</a:t>
            </a:r>
            <a:r>
              <a:rPr lang="sv-SE" sz="2000" kern="0" dirty="0">
                <a:latin typeface="Verdana" pitchFamily="34" charset="0"/>
              </a:rPr>
              <a:t> </a:t>
            </a:r>
            <a:r>
              <a:rPr lang="sv-SE" sz="2000" kern="0" dirty="0" smtClean="0">
                <a:latin typeface="Verdana" pitchFamily="34" charset="0"/>
              </a:rPr>
              <a:t>and </a:t>
            </a:r>
            <a:r>
              <a:rPr lang="sv-SE" sz="2000" kern="0" dirty="0" err="1" smtClean="0">
                <a:latin typeface="Verdana" pitchFamily="34" charset="0"/>
              </a:rPr>
              <a:t>safely</a:t>
            </a:r>
            <a:r>
              <a:rPr lang="sv-SE" sz="2000" kern="0" dirty="0" smtClean="0">
                <a:latin typeface="Verdana" pitchFamily="34" charset="0"/>
              </a:rPr>
              <a:t> and be transported and sold </a:t>
            </a:r>
            <a:r>
              <a:rPr lang="sv-SE" sz="2000" kern="0" dirty="0" err="1" smtClean="0">
                <a:latin typeface="Verdana" pitchFamily="34" charset="0"/>
              </a:rPr>
              <a:t>to</a:t>
            </a:r>
            <a:r>
              <a:rPr lang="sv-SE" sz="2000" kern="0" dirty="0" smtClean="0">
                <a:latin typeface="Verdana" pitchFamily="34" charset="0"/>
              </a:rPr>
              <a:t> the </a:t>
            </a:r>
            <a:r>
              <a:rPr lang="sv-SE" sz="2000" kern="0" dirty="0" err="1" smtClean="0">
                <a:latin typeface="Verdana" pitchFamily="34" charset="0"/>
              </a:rPr>
              <a:t>consumer</a:t>
            </a:r>
            <a:r>
              <a:rPr lang="sv-SE" sz="2000" kern="0" dirty="0" smtClean="0">
                <a:latin typeface="Verdana" pitchFamily="34" charset="0"/>
              </a:rPr>
              <a:t>”</a:t>
            </a:r>
            <a:endParaRPr kumimoji="0" lang="sv-S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sv-SE" sz="2000" kern="0" dirty="0" smtClean="0">
                <a:solidFill>
                  <a:schemeClr val="tx1"/>
                </a:solidFill>
              </a:rPr>
              <a:t>(NOT: 50 cl Glass </a:t>
            </a:r>
            <a:r>
              <a:rPr lang="sv-SE" sz="2000" kern="0" dirty="0" err="1" smtClean="0">
                <a:solidFill>
                  <a:schemeClr val="tx1"/>
                </a:solidFill>
              </a:rPr>
              <a:t>bottle</a:t>
            </a:r>
            <a:r>
              <a:rPr lang="sv-SE" sz="2000" kern="0" dirty="0" smtClean="0">
                <a:solidFill>
                  <a:schemeClr val="tx1"/>
                </a:solidFill>
              </a:rPr>
              <a:t> vs. 33 cl aluminium </a:t>
            </a:r>
            <a:r>
              <a:rPr lang="sv-SE" sz="2000" kern="0" dirty="0" err="1" smtClean="0">
                <a:solidFill>
                  <a:schemeClr val="tx1"/>
                </a:solidFill>
              </a:rPr>
              <a:t>can</a:t>
            </a:r>
            <a:r>
              <a:rPr lang="sv-SE" sz="2000" kern="0" dirty="0" smtClean="0">
                <a:solidFill>
                  <a:schemeClr val="tx1"/>
                </a:solidFill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v-S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sv-SE" sz="2000" b="1" kern="0" dirty="0" err="1" smtClean="0">
                <a:latin typeface="Verdana" pitchFamily="34" charset="0"/>
              </a:rPr>
              <a:t>Vehicle</a:t>
            </a:r>
            <a:r>
              <a:rPr lang="sv-SE" sz="2000" b="1" kern="0" dirty="0" smtClean="0">
                <a:latin typeface="Verdana" pitchFamily="34" charset="0"/>
              </a:rPr>
              <a:t> </a:t>
            </a:r>
            <a:r>
              <a:rPr lang="sv-SE" sz="2000" b="1" kern="0" dirty="0" err="1" smtClean="0">
                <a:latin typeface="Verdana" pitchFamily="34" charset="0"/>
              </a:rPr>
              <a:t>fuel</a:t>
            </a:r>
            <a:endParaRPr lang="sv-SE" sz="2000" b="1" kern="0" dirty="0" smtClean="0">
              <a:latin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”</a:t>
            </a:r>
            <a:r>
              <a:rPr kumimoji="0" lang="sv-SE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Fuel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</a:t>
            </a:r>
            <a:r>
              <a:rPr kumimoji="0" lang="sv-SE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to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drive 100 km </a:t>
            </a:r>
            <a:r>
              <a:rPr kumimoji="0" lang="sv-SE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with</a:t>
            </a:r>
            <a:r>
              <a:rPr kumimoji="0" lang="sv-S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</a:rPr>
              <a:t> a Volvo V50”</a:t>
            </a:r>
            <a:endParaRPr kumimoji="0" lang="sv-S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v-SE" sz="2000" kern="0" dirty="0" smtClean="0">
                <a:solidFill>
                  <a:schemeClr val="tx1"/>
                </a:solidFill>
              </a:rPr>
              <a:t>(NOT: 1 </a:t>
            </a:r>
            <a:r>
              <a:rPr lang="sv-SE" sz="2000" kern="0" dirty="0" err="1" smtClean="0">
                <a:solidFill>
                  <a:schemeClr val="tx1"/>
                </a:solidFill>
              </a:rPr>
              <a:t>litre</a:t>
            </a:r>
            <a:r>
              <a:rPr lang="sv-SE" sz="2000" kern="0" dirty="0" smtClean="0">
                <a:solidFill>
                  <a:schemeClr val="tx1"/>
                </a:solidFill>
              </a:rPr>
              <a:t> </a:t>
            </a:r>
            <a:r>
              <a:rPr lang="sv-SE" sz="2000" kern="0" dirty="0" err="1" smtClean="0">
                <a:solidFill>
                  <a:schemeClr val="tx1"/>
                </a:solidFill>
              </a:rPr>
              <a:t>ethanol</a:t>
            </a:r>
            <a:r>
              <a:rPr lang="sv-SE" sz="2000" kern="0" dirty="0" smtClean="0">
                <a:solidFill>
                  <a:schemeClr val="tx1"/>
                </a:solidFill>
              </a:rPr>
              <a:t> vs. 1 </a:t>
            </a:r>
            <a:r>
              <a:rPr lang="sv-SE" sz="2000" kern="0" dirty="0" err="1" smtClean="0">
                <a:solidFill>
                  <a:schemeClr val="tx1"/>
                </a:solidFill>
              </a:rPr>
              <a:t>litre</a:t>
            </a:r>
            <a:r>
              <a:rPr lang="sv-SE" sz="2000" kern="0" dirty="0" smtClean="0">
                <a:solidFill>
                  <a:schemeClr val="tx1"/>
                </a:solidFill>
              </a:rPr>
              <a:t> </a:t>
            </a:r>
            <a:r>
              <a:rPr lang="sv-SE" sz="2000" kern="0" dirty="0" err="1" smtClean="0">
                <a:solidFill>
                  <a:schemeClr val="tx1"/>
                </a:solidFill>
              </a:rPr>
              <a:t>petrol</a:t>
            </a:r>
            <a:r>
              <a:rPr lang="sv-SE" sz="2000" kern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sv-SE" sz="2000" kern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v-SE" sz="2000" b="1" kern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sv-SE" sz="2000" kern="0" dirty="0" smtClean="0">
                <a:latin typeface="Verdana" pitchFamily="34" charset="0"/>
              </a:rPr>
              <a:t>”1 m</a:t>
            </a:r>
            <a:r>
              <a:rPr lang="sv-SE" sz="2000" kern="0" baseline="30000" dirty="0" smtClean="0">
                <a:latin typeface="Verdana" pitchFamily="34" charset="0"/>
              </a:rPr>
              <a:t>2</a:t>
            </a:r>
            <a:r>
              <a:rPr lang="sv-SE" sz="2000" kern="0" dirty="0">
                <a:latin typeface="Verdana" pitchFamily="34" charset="0"/>
              </a:rPr>
              <a:t> </a:t>
            </a:r>
            <a:r>
              <a:rPr lang="sv-SE" sz="2000" kern="0" dirty="0" err="1" smtClean="0">
                <a:latin typeface="Verdana" pitchFamily="34" charset="0"/>
              </a:rPr>
              <a:t>heated</a:t>
            </a:r>
            <a:r>
              <a:rPr lang="sv-SE" sz="2000" kern="0" dirty="0" smtClean="0">
                <a:latin typeface="Verdana" pitchFamily="34" charset="0"/>
              </a:rPr>
              <a:t> </a:t>
            </a:r>
            <a:r>
              <a:rPr lang="sv-SE" sz="2000" kern="0" dirty="0" err="1" smtClean="0">
                <a:latin typeface="Verdana" pitchFamily="34" charset="0"/>
              </a:rPr>
              <a:t>floor</a:t>
            </a:r>
            <a:r>
              <a:rPr lang="sv-SE" sz="2000" kern="0" dirty="0" smtClean="0">
                <a:latin typeface="Verdana" pitchFamily="34" charset="0"/>
              </a:rPr>
              <a:t> area for 50 </a:t>
            </a:r>
            <a:r>
              <a:rPr lang="sv-SE" sz="2000" kern="0" dirty="0" err="1" smtClean="0">
                <a:latin typeface="Verdana" pitchFamily="34" charset="0"/>
              </a:rPr>
              <a:t>years</a:t>
            </a:r>
            <a:r>
              <a:rPr lang="sv-SE" sz="2000" kern="0" dirty="0" smtClean="0">
                <a:latin typeface="Verdana" pitchFamily="34" charset="0"/>
              </a:rPr>
              <a:t>” or ”Residence for 12 </a:t>
            </a:r>
            <a:r>
              <a:rPr lang="sv-SE" sz="2000" kern="0" dirty="0" err="1" smtClean="0">
                <a:latin typeface="Verdana" pitchFamily="34" charset="0"/>
              </a:rPr>
              <a:t>people</a:t>
            </a:r>
            <a:r>
              <a:rPr lang="sv-SE" sz="2000" kern="0" dirty="0" smtClean="0">
                <a:latin typeface="Verdana" pitchFamily="34" charset="0"/>
              </a:rPr>
              <a:t> for 50 </a:t>
            </a:r>
            <a:r>
              <a:rPr lang="sv-SE" sz="2000" kern="0" dirty="0" err="1" smtClean="0">
                <a:latin typeface="Verdana" pitchFamily="34" charset="0"/>
              </a:rPr>
              <a:t>years</a:t>
            </a:r>
            <a:r>
              <a:rPr lang="sv-SE" sz="2000" kern="0" dirty="0" smtClean="0">
                <a:latin typeface="Verdana" pitchFamily="34" charset="0"/>
              </a:rPr>
              <a:t>”</a:t>
            </a:r>
            <a:endParaRPr lang="sv-SE" sz="2000" kern="0" dirty="0"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sv-SE" sz="2000" kern="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sv-SE" sz="200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v-SE" dirty="0"/>
              <a:t>2</a:t>
            </a:r>
            <a:r>
              <a:rPr lang="sv-SE" dirty="0" smtClean="0"/>
              <a:t>. Life-</a:t>
            </a:r>
            <a:r>
              <a:rPr lang="sv-SE" dirty="0" err="1" smtClean="0"/>
              <a:t>cycle</a:t>
            </a:r>
            <a:r>
              <a:rPr lang="sv-SE" dirty="0" smtClean="0"/>
              <a:t> </a:t>
            </a:r>
            <a:r>
              <a:rPr lang="sv-SE" dirty="0" err="1" smtClean="0"/>
              <a:t>Inventory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Break </a:t>
            </a:r>
            <a:r>
              <a:rPr lang="sv-SE" dirty="0" err="1" smtClean="0"/>
              <a:t>this</a:t>
            </a:r>
            <a:r>
              <a:rPr lang="sv-SE" dirty="0" smtClean="0"/>
              <a:t> down </a:t>
            </a:r>
            <a:r>
              <a:rPr lang="sv-SE" dirty="0" err="1" smtClean="0"/>
              <a:t>into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simpler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pPr marL="514350" indent="-514350">
              <a:buAutoNum type="alphaLcPeriod"/>
            </a:pP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processes </a:t>
            </a:r>
            <a:r>
              <a:rPr lang="sv-SE" dirty="0" err="1" smtClean="0"/>
              <a:t>involved</a:t>
            </a:r>
            <a:r>
              <a:rPr lang="sv-SE" dirty="0" smtClean="0"/>
              <a:t> in the </a:t>
            </a:r>
            <a:r>
              <a:rPr lang="sv-SE" dirty="0" err="1" smtClean="0"/>
              <a:t>production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product</a:t>
            </a:r>
            <a:r>
              <a:rPr lang="sv-SE" dirty="0" smtClean="0"/>
              <a:t>/service?</a:t>
            </a:r>
          </a:p>
          <a:p>
            <a:pPr marL="514350" indent="-514350">
              <a:buAutoNum type="alphaLcPeriod"/>
            </a:pPr>
            <a:endParaRPr lang="sv-SE" dirty="0"/>
          </a:p>
          <a:p>
            <a:pPr marL="514350" indent="-514350">
              <a:buAutoNum type="alphaLcPeriod"/>
            </a:pP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emissions/</a:t>
            </a:r>
            <a:r>
              <a:rPr lang="sv-SE" dirty="0" err="1" smtClean="0"/>
              <a:t>resource</a:t>
            </a:r>
            <a:r>
              <a:rPr lang="sv-SE" dirty="0" smtClean="0"/>
              <a:t> </a:t>
            </a:r>
            <a:r>
              <a:rPr lang="sv-SE" dirty="0" err="1" smtClean="0"/>
              <a:t>demands</a:t>
            </a:r>
            <a:r>
              <a:rPr lang="sv-SE" dirty="0" smtClean="0"/>
              <a:t> for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processes?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4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694"/>
            <a:ext cx="8229600" cy="1143000"/>
          </a:xfrm>
        </p:spPr>
        <p:txBody>
          <a:bodyPr/>
          <a:lstStyle/>
          <a:p>
            <a:r>
              <a:rPr lang="sv-SE" dirty="0" err="1" smtClean="0"/>
              <a:t>Question</a:t>
            </a:r>
            <a:r>
              <a:rPr lang="sv-SE" dirty="0" smtClean="0"/>
              <a:t> 2a. </a:t>
            </a:r>
            <a:r>
              <a:rPr lang="sv-SE" dirty="0" err="1" smtClean="0"/>
              <a:t>What</a:t>
            </a:r>
            <a:r>
              <a:rPr lang="sv-SE" dirty="0" smtClean="0"/>
              <a:t> processes?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Watch </a:t>
            </a:r>
            <a:r>
              <a:rPr lang="sv-SE" dirty="0" err="1" smtClean="0"/>
              <a:t>this</a:t>
            </a:r>
            <a:r>
              <a:rPr lang="sv-SE" dirty="0" smtClean="0"/>
              <a:t> film: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https://www.youtube.com/watch?v=eg-E1FtjaxY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Note down: as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separate</a:t>
            </a:r>
            <a:r>
              <a:rPr lang="sv-SE" dirty="0" smtClean="0"/>
              <a:t> non-transport processes as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involved</a:t>
            </a:r>
            <a:r>
              <a:rPr lang="sv-SE" dirty="0" smtClean="0"/>
              <a:t> in the </a:t>
            </a:r>
            <a:r>
              <a:rPr lang="sv-SE" dirty="0" err="1" smtClean="0"/>
              <a:t>production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spoon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508" y="2280605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Oil</a:t>
            </a:r>
            <a:r>
              <a:rPr lang="sv-SE" dirty="0" smtClean="0"/>
              <a:t> </a:t>
            </a:r>
            <a:r>
              <a:rPr lang="sv-SE" dirty="0" err="1" smtClean="0"/>
              <a:t>search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11108" y="2419104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20708" y="2280605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Extract</a:t>
            </a:r>
            <a:r>
              <a:rPr lang="sv-SE" dirty="0" smtClean="0"/>
              <a:t>- </a:t>
            </a:r>
            <a:r>
              <a:rPr lang="sv-SE" dirty="0" err="1" smtClean="0"/>
              <a:t>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11308" y="2419104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2286000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Refin</a:t>
            </a:r>
            <a:r>
              <a:rPr lang="sv-SE" dirty="0" smtClean="0"/>
              <a:t>- </a:t>
            </a:r>
            <a:r>
              <a:rPr lang="sv-SE" dirty="0" err="1" smtClean="0"/>
              <a:t>ery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2424499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15135" y="3635346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Pellet </a:t>
            </a:r>
            <a:r>
              <a:rPr lang="sv-SE" dirty="0" err="1" smtClean="0"/>
              <a:t>factory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05735" y="3774678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>
            <a:off x="1058708" y="2509205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16683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26589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2685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4267200" y="2526896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3253335" y="388314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000500" y="3657599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Mould-ing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3866306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991100" y="3784436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585865" y="3667357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Shop</a:t>
            </a:r>
          </a:p>
          <a:p>
            <a:endParaRPr lang="en-GB" dirty="0"/>
          </a:p>
        </p:txBody>
      </p:sp>
      <p:sp>
        <p:nvSpPr>
          <p:cNvPr id="31" name="Right Arrow 30"/>
          <p:cNvSpPr/>
          <p:nvPr/>
        </p:nvSpPr>
        <p:spPr>
          <a:xfrm>
            <a:off x="5451671" y="3914322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>
            <a:off x="4838700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U-Turn Arrow 32"/>
          <p:cNvSpPr/>
          <p:nvPr/>
        </p:nvSpPr>
        <p:spPr>
          <a:xfrm rot="5400000">
            <a:off x="4782549" y="2662935"/>
            <a:ext cx="757640" cy="538795"/>
          </a:xfrm>
          <a:prstGeom prst="uturnArrow">
            <a:avLst>
              <a:gd name="adj1" fmla="val 15988"/>
              <a:gd name="adj2" fmla="val 25000"/>
              <a:gd name="adj3" fmla="val 28004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U-Turn Arrow 33"/>
          <p:cNvSpPr/>
          <p:nvPr/>
        </p:nvSpPr>
        <p:spPr>
          <a:xfrm rot="16200000" flipH="1">
            <a:off x="2875479" y="1958854"/>
            <a:ext cx="999151" cy="3261091"/>
          </a:xfrm>
          <a:prstGeom prst="uturnArrow">
            <a:avLst>
              <a:gd name="adj1" fmla="val 11129"/>
              <a:gd name="adj2" fmla="val 15686"/>
              <a:gd name="adj3" fmla="val 27195"/>
              <a:gd name="adj4" fmla="val 26109"/>
              <a:gd name="adj5" fmla="val 19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2534" y="3782270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7177299" y="3665191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Party!</a:t>
            </a:r>
          </a:p>
          <a:p>
            <a:endParaRPr lang="en-GB" dirty="0"/>
          </a:p>
        </p:txBody>
      </p:sp>
      <p:sp>
        <p:nvSpPr>
          <p:cNvPr id="39" name="Right Arrow 38"/>
          <p:cNvSpPr/>
          <p:nvPr/>
        </p:nvSpPr>
        <p:spPr>
          <a:xfrm>
            <a:off x="7043105" y="3912156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>
            <a:off x="6424065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8153400" y="3662809"/>
            <a:ext cx="6858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End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life</a:t>
            </a:r>
            <a:endParaRPr lang="sv-SE" dirty="0" smtClean="0"/>
          </a:p>
        </p:txBody>
      </p:sp>
      <p:sp>
        <p:nvSpPr>
          <p:cNvPr id="47" name="Right Arrow 46"/>
          <p:cNvSpPr/>
          <p:nvPr/>
        </p:nvSpPr>
        <p:spPr>
          <a:xfrm>
            <a:off x="8019206" y="3909774"/>
            <a:ext cx="124691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1169149" y="6019800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332994" y="6019801"/>
            <a:ext cx="181362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Transport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25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508" y="2280605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Oil</a:t>
            </a:r>
            <a:r>
              <a:rPr lang="sv-SE" dirty="0" smtClean="0"/>
              <a:t> </a:t>
            </a:r>
            <a:r>
              <a:rPr lang="sv-SE" dirty="0" err="1" smtClean="0"/>
              <a:t>search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11108" y="2419104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20708" y="2280605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Extract</a:t>
            </a:r>
            <a:r>
              <a:rPr lang="sv-SE" dirty="0" smtClean="0"/>
              <a:t>- </a:t>
            </a:r>
            <a:r>
              <a:rPr lang="sv-SE" dirty="0" err="1" smtClean="0"/>
              <a:t>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11308" y="2419104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2286000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Refin</a:t>
            </a:r>
            <a:r>
              <a:rPr lang="sv-SE" dirty="0" smtClean="0"/>
              <a:t>- </a:t>
            </a:r>
            <a:r>
              <a:rPr lang="sv-SE" dirty="0" err="1" smtClean="0"/>
              <a:t>ery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2424499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415135" y="3635346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Pellet </a:t>
            </a:r>
            <a:r>
              <a:rPr lang="sv-SE" dirty="0" err="1" smtClean="0"/>
              <a:t>factory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405735" y="3774678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>
            <a:off x="1058708" y="2509205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16683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26589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268508" y="252757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4267200" y="2526896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3253335" y="388314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000500" y="3657599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Mould-ing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3866306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991100" y="3784436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585865" y="3667357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Shop</a:t>
            </a:r>
          </a:p>
          <a:p>
            <a:endParaRPr lang="en-GB" dirty="0"/>
          </a:p>
        </p:txBody>
      </p:sp>
      <p:sp>
        <p:nvSpPr>
          <p:cNvPr id="31" name="Right Arrow 30"/>
          <p:cNvSpPr/>
          <p:nvPr/>
        </p:nvSpPr>
        <p:spPr>
          <a:xfrm>
            <a:off x="5451671" y="3914322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>
            <a:off x="4838700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U-Turn Arrow 32"/>
          <p:cNvSpPr/>
          <p:nvPr/>
        </p:nvSpPr>
        <p:spPr>
          <a:xfrm rot="5400000">
            <a:off x="4782549" y="2662935"/>
            <a:ext cx="757640" cy="538795"/>
          </a:xfrm>
          <a:prstGeom prst="uturnArrow">
            <a:avLst>
              <a:gd name="adj1" fmla="val 15988"/>
              <a:gd name="adj2" fmla="val 25000"/>
              <a:gd name="adj3" fmla="val 28004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U-Turn Arrow 33"/>
          <p:cNvSpPr/>
          <p:nvPr/>
        </p:nvSpPr>
        <p:spPr>
          <a:xfrm rot="16200000" flipH="1">
            <a:off x="2875479" y="1958854"/>
            <a:ext cx="999151" cy="3261091"/>
          </a:xfrm>
          <a:prstGeom prst="uturnArrow">
            <a:avLst>
              <a:gd name="adj1" fmla="val 11129"/>
              <a:gd name="adj2" fmla="val 15686"/>
              <a:gd name="adj3" fmla="val 27195"/>
              <a:gd name="adj4" fmla="val 26109"/>
              <a:gd name="adj5" fmla="val 19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2534" y="3782270"/>
            <a:ext cx="4572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T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7177299" y="3665191"/>
            <a:ext cx="8382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Party!</a:t>
            </a:r>
          </a:p>
          <a:p>
            <a:endParaRPr lang="en-GB" dirty="0"/>
          </a:p>
        </p:txBody>
      </p:sp>
      <p:sp>
        <p:nvSpPr>
          <p:cNvPr id="39" name="Right Arrow 38"/>
          <p:cNvSpPr/>
          <p:nvPr/>
        </p:nvSpPr>
        <p:spPr>
          <a:xfrm>
            <a:off x="7043105" y="3912156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>
            <a:off x="6424065" y="3904564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52400" y="2057400"/>
            <a:ext cx="88392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16200000" flipV="1">
            <a:off x="3716562" y="4134061"/>
            <a:ext cx="1143000" cy="2173976"/>
          </a:xfrm>
          <a:prstGeom prst="rightArrow">
            <a:avLst>
              <a:gd name="adj1" fmla="val 745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42"/>
          <p:cNvSpPr/>
          <p:nvPr/>
        </p:nvSpPr>
        <p:spPr>
          <a:xfrm rot="16200000" flipV="1">
            <a:off x="3771900" y="551312"/>
            <a:ext cx="838200" cy="2173976"/>
          </a:xfrm>
          <a:prstGeom prst="rightArrow">
            <a:avLst>
              <a:gd name="adj1" fmla="val 7456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2120429" y="5859981"/>
            <a:ext cx="4335266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Resources: </a:t>
            </a:r>
            <a:r>
              <a:rPr lang="sv-SE" dirty="0" err="1" smtClean="0"/>
              <a:t>Oil</a:t>
            </a:r>
            <a:r>
              <a:rPr lang="sv-SE" dirty="0" smtClean="0"/>
              <a:t>, minerals, </a:t>
            </a:r>
            <a:r>
              <a:rPr lang="sv-SE" dirty="0" err="1" smtClean="0"/>
              <a:t>metal</a:t>
            </a:r>
            <a:r>
              <a:rPr lang="sv-SE" dirty="0" smtClean="0"/>
              <a:t> </a:t>
            </a:r>
            <a:r>
              <a:rPr lang="sv-SE" dirty="0" err="1" smtClean="0"/>
              <a:t>ores</a:t>
            </a:r>
            <a:r>
              <a:rPr lang="sv-SE" dirty="0" smtClean="0"/>
              <a:t>, </a:t>
            </a:r>
            <a:r>
              <a:rPr lang="sv-SE" dirty="0" err="1" smtClean="0"/>
              <a:t>wood</a:t>
            </a:r>
            <a:r>
              <a:rPr lang="sv-SE" dirty="0" smtClean="0"/>
              <a:t>, cement, sand, </a:t>
            </a:r>
            <a:r>
              <a:rPr lang="sv-SE" dirty="0" err="1" smtClean="0"/>
              <a:t>gravel</a:t>
            </a:r>
            <a:r>
              <a:rPr lang="sv-SE" dirty="0" smtClean="0"/>
              <a:t>, </a:t>
            </a:r>
            <a:r>
              <a:rPr lang="sv-SE" dirty="0" err="1" smtClean="0"/>
              <a:t>water</a:t>
            </a:r>
            <a:r>
              <a:rPr lang="sv-SE" dirty="0" smtClean="0"/>
              <a:t> …..  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596829" y="571836"/>
            <a:ext cx="5770970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Emissions: CO2, CH4, </a:t>
            </a:r>
            <a:r>
              <a:rPr lang="sv-SE" dirty="0" err="1" smtClean="0"/>
              <a:t>SOx</a:t>
            </a:r>
            <a:r>
              <a:rPr lang="sv-SE" dirty="0" smtClean="0"/>
              <a:t>, </a:t>
            </a:r>
            <a:r>
              <a:rPr lang="sv-SE" dirty="0" err="1" smtClean="0"/>
              <a:t>NOx</a:t>
            </a:r>
            <a:r>
              <a:rPr lang="sv-SE" dirty="0" smtClean="0"/>
              <a:t>, </a:t>
            </a:r>
            <a:r>
              <a:rPr lang="sv-SE" dirty="0" err="1" smtClean="0"/>
              <a:t>Hydrocarbons</a:t>
            </a:r>
            <a:r>
              <a:rPr lang="sv-SE" dirty="0" smtClean="0"/>
              <a:t>, nitrates, </a:t>
            </a:r>
            <a:r>
              <a:rPr lang="sv-SE" dirty="0" err="1" smtClean="0"/>
              <a:t>phosphates</a:t>
            </a:r>
            <a:r>
              <a:rPr lang="sv-SE" dirty="0" smtClean="0"/>
              <a:t> </a:t>
            </a:r>
            <a:r>
              <a:rPr lang="sv-SE" dirty="0" err="1" smtClean="0"/>
              <a:t>heavy</a:t>
            </a:r>
            <a:r>
              <a:rPr lang="sv-SE" dirty="0" smtClean="0"/>
              <a:t> </a:t>
            </a:r>
            <a:r>
              <a:rPr lang="sv-SE" dirty="0" err="1" smtClean="0"/>
              <a:t>metals</a:t>
            </a:r>
            <a:r>
              <a:rPr lang="sv-SE" dirty="0" smtClean="0"/>
              <a:t>, </a:t>
            </a:r>
            <a:r>
              <a:rPr lang="sv-SE" dirty="0" err="1" smtClean="0"/>
              <a:t>organic</a:t>
            </a:r>
            <a:r>
              <a:rPr lang="sv-SE" dirty="0" smtClean="0"/>
              <a:t> toxins, dioxins 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8153400" y="3662809"/>
            <a:ext cx="68580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End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life</a:t>
            </a:r>
            <a:endParaRPr lang="sv-SE" dirty="0" smtClean="0"/>
          </a:p>
        </p:txBody>
      </p:sp>
      <p:sp>
        <p:nvSpPr>
          <p:cNvPr id="47" name="Right Arrow 46"/>
          <p:cNvSpPr/>
          <p:nvPr/>
        </p:nvSpPr>
        <p:spPr>
          <a:xfrm>
            <a:off x="8019206" y="3909774"/>
            <a:ext cx="124691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8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Question</a:t>
            </a:r>
            <a:r>
              <a:rPr lang="sv-SE" dirty="0" smtClean="0"/>
              <a:t> 3: Life-</a:t>
            </a:r>
            <a:r>
              <a:rPr lang="sv-SE" dirty="0" err="1" smtClean="0"/>
              <a:t>cycle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15400" cy="3429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dirty="0" err="1" smtClean="0"/>
              <a:t>Results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Inventory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is taken (</a:t>
            </a:r>
            <a:r>
              <a:rPr lang="sv-SE" dirty="0" err="1" smtClean="0"/>
              <a:t>resources</a:t>
            </a:r>
            <a:r>
              <a:rPr lang="sv-SE" dirty="0" smtClean="0"/>
              <a:t>) from the </a:t>
            </a:r>
            <a:r>
              <a:rPr lang="sv-SE" dirty="0" err="1" smtClean="0"/>
              <a:t>environment</a:t>
            </a:r>
            <a:endParaRPr lang="sv-SE" dirty="0" smtClean="0"/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is </a:t>
            </a:r>
            <a:r>
              <a:rPr lang="sv-SE" dirty="0" err="1" smtClean="0"/>
              <a:t>put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> the </a:t>
            </a:r>
            <a:r>
              <a:rPr lang="sv-SE" dirty="0" err="1" smtClean="0"/>
              <a:t>environment</a:t>
            </a:r>
            <a:r>
              <a:rPr lang="sv-SE" dirty="0" smtClean="0"/>
              <a:t> (emissions)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Life-</a:t>
            </a:r>
            <a:r>
              <a:rPr lang="sv-SE" dirty="0" err="1" smtClean="0"/>
              <a:t>cycle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assessment</a:t>
            </a:r>
            <a:r>
              <a:rPr lang="sv-SE" dirty="0" smtClean="0"/>
              <a:t> asks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effect</a:t>
            </a:r>
            <a:r>
              <a:rPr lang="sv-SE" dirty="0" smtClean="0"/>
              <a:t> the ’</a:t>
            </a:r>
            <a:r>
              <a:rPr lang="sv-SE" dirty="0" err="1" smtClean="0"/>
              <a:t>takes</a:t>
            </a:r>
            <a:r>
              <a:rPr lang="sv-SE" dirty="0" smtClean="0"/>
              <a:t>’ and the ’puts’ </a:t>
            </a:r>
            <a:r>
              <a:rPr lang="sv-SE" dirty="0" err="1" smtClean="0"/>
              <a:t>actually</a:t>
            </a:r>
            <a:r>
              <a:rPr lang="sv-SE" dirty="0" smtClean="0"/>
              <a:t> has on the </a:t>
            </a:r>
            <a:r>
              <a:rPr lang="sv-SE" dirty="0" err="1" smtClean="0"/>
              <a:t>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7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820</Words>
  <Application>Microsoft Office PowerPoint</Application>
  <PresentationFormat>On-screen Show (4:3)</PresentationFormat>
  <Paragraphs>155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Life-cycle assessment (LCA)</vt:lpstr>
      <vt:lpstr>Key questions in LCA</vt:lpstr>
      <vt:lpstr>PowerPoint Presentation</vt:lpstr>
      <vt:lpstr>2. Life-cycle Inventory</vt:lpstr>
      <vt:lpstr>Question 2a. What processes?</vt:lpstr>
      <vt:lpstr>PowerPoint Presentation</vt:lpstr>
      <vt:lpstr>PowerPoint Presentation</vt:lpstr>
      <vt:lpstr>Question 3: Life-cycle Impact Assessment</vt:lpstr>
      <vt:lpstr>PowerPoint Presentation</vt:lpstr>
      <vt:lpstr>PowerPoint Presentation</vt:lpstr>
      <vt:lpstr>PowerPoint Presentation</vt:lpstr>
      <vt:lpstr>ReCiPe, Goedkoop et al, 2009 </vt:lpstr>
      <vt:lpstr>Typical Impacts</vt:lpstr>
      <vt:lpstr>ReCiPe, Goedkoop et al, 2009 </vt:lpstr>
      <vt:lpstr>LCA for buildings</vt:lpstr>
      <vt:lpstr>Generic Inventory Processes for Buildings – EN Standards 15804 and 15978</vt:lpstr>
      <vt:lpstr>A summary of studies for impact categories GWP and PE</vt:lpstr>
      <vt:lpstr>Simplified LCA procedure</vt:lpstr>
      <vt:lpstr>Interested in LCA? </vt:lpstr>
    </vt:vector>
  </TitlesOfParts>
  <Company>Kungliga Tekniska Högskolan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Nils Brown</dc:creator>
  <cp:lastModifiedBy>Nils Brown</cp:lastModifiedBy>
  <cp:revision>20</cp:revision>
  <dcterms:created xsi:type="dcterms:W3CDTF">2016-09-09T11:25:32Z</dcterms:created>
  <dcterms:modified xsi:type="dcterms:W3CDTF">2017-09-13T13:23:37Z</dcterms:modified>
</cp:coreProperties>
</file>