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4v" ContentType="video/unknown"/>
  <Override PartName="/ppt/media/media2.m4v" ContentType="video/unknown"/>
  <Override PartName="/ppt/media/media3.m4v" ContentType="video/unknown"/>
  <Override PartName="/ppt/media/media4.m4v" ContentType="video/unknown"/>
  <Override PartName="/ppt/notesSlides/notesSlide2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träning: i logiskt och kritiskt tänkande, grundläggande kunskaper nödvändigt, men varför just det? “skärpa sinnen”</a:t>
            </a:r>
          </a:p>
          <a:p>
            <a:pPr/>
            <a:r>
              <a:t>nyttja: tillämpningar som man inte än kan se, medelbara tillämpningar (t. ex. till fysik)</a:t>
            </a:r>
          </a:p>
          <a:p>
            <a:pPr/>
            <a:r>
              <a:t>kan också betraktas som konst, men väldigt exklusiv konst då!</a:t>
            </a:r>
          </a:p>
          <a:p>
            <a:pPr/>
            <a:r>
              <a:t>forskningsfrihet kan ge djupare resultat, men med större risk. </a:t>
            </a:r>
          </a:p>
          <a:p>
            <a:pPr/>
            <a:r>
              <a:t>nöje: måste ge mattelärare något att ha kul med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film har andra mål än att rita en korrekt bild av matematiken</a:t>
            </a:r>
          </a:p>
          <a:p>
            <a:pPr/>
          </a:p>
          <a:p>
            <a:pPr/>
            <a:r>
              <a:t>matematiska “superhjältar”, hemlig vetenskap = esoterisk, övernaturlig</a:t>
            </a:r>
          </a:p>
          <a:p>
            <a:pPr/>
            <a:r>
              <a:t>få studenter - exklusivt</a:t>
            </a:r>
          </a:p>
          <a:p>
            <a:pPr/>
            <a:r>
              <a:t>använder mångas “matte-ångest”, matte är en talang som man antingen har eller inte har</a:t>
            </a:r>
          </a:p>
          <a:p>
            <a:pPr/>
            <a:r>
              <a:t>använder matte som en ersättare för emotioner, romantik, kärlek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2" name="“Type a quote here.”"/>
          <p:cNvSpPr txBox="1"/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Image"/>
          <p:cNvSpPr/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Image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Image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9" name="Line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Image"/>
          <p:cNvSpPr/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Image"/>
          <p:cNvSpPr/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Image"/>
          <p:cNvSpPr/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2.m4v"/><Relationship Id="rId3" Type="http://schemas.microsoft.com/office/2007/relationships/media" Target="../media/media2.m4v"/><Relationship Id="rId4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3.m4v"/><Relationship Id="rId3" Type="http://schemas.microsoft.com/office/2007/relationships/media" Target="../media/media3.m4v"/><Relationship Id="rId4" Type="http://schemas.openxmlformats.org/officeDocument/2006/relationships/image" Target="../media/image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4.m4v"/><Relationship Id="rId3" Type="http://schemas.microsoft.com/office/2007/relationships/media" Target="../media/media4.m4v"/><Relationship Id="rId4" Type="http://schemas.openxmlformats.org/officeDocument/2006/relationships/image" Target="../media/image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Matematik och samhället från 1900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Matematik och samhället från 1900</a:t>
            </a:r>
          </a:p>
        </p:txBody>
      </p:sp>
      <p:sp>
        <p:nvSpPr>
          <p:cNvPr id="128" name="SF2719 Matematikens historia, Tilman Bauer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SF2719 Matematikens historia, Tilman Bauer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yftet för samhäll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Syftet för samhället</a:t>
            </a:r>
          </a:p>
        </p:txBody>
      </p:sp>
      <p:sp>
        <p:nvSpPr>
          <p:cNvPr id="168" name="Varför finansierar vårt samhälle så många dyra matematiker när bara en liten del av deras forskning har en direkt nyttja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pPr/>
            <a:r>
              <a:t>Varför finansierar vårt samhälle så många dyra matematiker när bara en liten del av deras forskning har en direkt nyttja?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Matematikens perception och projektioner på matematik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Matematikens perception och projektioner på matematiken</a:t>
            </a:r>
          </a:p>
        </p:txBody>
      </p:sp>
      <p:sp>
        <p:nvSpPr>
          <p:cNvPr id="173" name="1. Good Will Hunting (1997)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pPr/>
            <a:r>
              <a:t>1. Good Will Hunting (1997)</a:t>
            </a:r>
          </a:p>
        </p:txBody>
      </p:sp>
      <p:pic>
        <p:nvPicPr>
          <p:cNvPr id="174" name="goodwillhunting.m4v" descr="goodwillhunting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6676" y="2833185"/>
            <a:ext cx="12511448" cy="6881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48333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2. The Calculus of Love (2011)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pPr/>
            <a:r>
              <a:t>2. The Calculus of Love (2011)</a:t>
            </a:r>
          </a:p>
        </p:txBody>
      </p:sp>
      <p:pic>
        <p:nvPicPr>
          <p:cNvPr id="177" name="calculuslove.m4v" descr="calculuslove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7599" y="2029671"/>
            <a:ext cx="12729602" cy="7160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51664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3. La habitación de Fermat (2007)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pPr/>
            <a:r>
              <a:t>3. La habitación de Fermat (2007)</a:t>
            </a:r>
          </a:p>
        </p:txBody>
      </p:sp>
      <p:pic>
        <p:nvPicPr>
          <p:cNvPr id="180" name="fermat.m4v" descr="fermat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1746" y="1653001"/>
            <a:ext cx="12581308" cy="6762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70004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4. It’s my turn (1980)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pPr/>
            <a:r>
              <a:t>4. It’s my turn (1980)</a:t>
            </a:r>
          </a:p>
        </p:txBody>
      </p:sp>
      <p:pic>
        <p:nvPicPr>
          <p:cNvPr id="183" name="myturn_snake.m4v" descr="myturn_snake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34379" y="1543806"/>
            <a:ext cx="10728704" cy="8046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29997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kildring av matematik i fil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Skildring av matematik i film</a:t>
            </a:r>
          </a:p>
        </p:txBody>
      </p:sp>
      <p:sp>
        <p:nvSpPr>
          <p:cNvPr id="186" name="Det är lätt att förlöjliga, men vi ska i stället fråga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Det är lätt att förlöjliga, men vi ska i stället fråga:</a:t>
            </a:r>
          </a:p>
          <a:p>
            <a:pPr/>
            <a:r>
              <a:t>Vad för “matematisk ideal” skildras här?</a:t>
            </a:r>
          </a:p>
          <a:p>
            <a:pPr/>
            <a:r>
              <a:t>Vad för föreställningar projicerar filmen på matematiker?</a:t>
            </a:r>
          </a:p>
          <a:p>
            <a:pPr/>
            <a:r>
              <a:t>På vilken längtan grundar detta?</a:t>
            </a:r>
          </a:p>
          <a:p>
            <a:pPr/>
            <a:r>
              <a:t>Varför använder filmerna just matematik?</a:t>
            </a:r>
          </a:p>
          <a:p>
            <a:pPr/>
            <a:r>
              <a:t>Är det bra eller inte för matematiken?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Frågor vi ska tala om i da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Frågor vi ska tala om i dag</a:t>
            </a:r>
          </a:p>
        </p:txBody>
      </p:sp>
      <p:sp>
        <p:nvSpPr>
          <p:cNvPr id="131" name="Vad hände inom matematiken i 1900-talet fram till i dag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Vad hände inom matematiken i 1900-talet fram till i dag?</a:t>
            </a:r>
          </a:p>
          <a:p>
            <a:pPr/>
            <a:r>
              <a:t>Nöje, nyttja eller träning? Syftet av matematik för samhället</a:t>
            </a:r>
          </a:p>
          <a:p>
            <a:pPr/>
            <a:r>
              <a:t>Tokiga enstöringar, geniala vaktisar, datorhejare: Matematikens perception och projektion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Nya matematiska utvecklingar under 1900-tal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Nya matematiska utvecklingar under 1900-talet</a:t>
            </a:r>
          </a:p>
        </p:txBody>
      </p:sp>
      <p:sp>
        <p:nvSpPr>
          <p:cNvPr id="134" name="Nästan otrolig acceleration av matematiska uppfinningar, upptäckter, utvecklingar…"/>
          <p:cNvSpPr txBox="1"/>
          <p:nvPr>
            <p:ph type="body" sz="half" idx="1"/>
          </p:nvPr>
        </p:nvSpPr>
        <p:spPr>
          <a:xfrm>
            <a:off x="571500" y="2222500"/>
            <a:ext cx="11171188" cy="2396877"/>
          </a:xfrm>
          <a:prstGeom prst="rect">
            <a:avLst/>
          </a:prstGeom>
        </p:spPr>
        <p:txBody>
          <a:bodyPr/>
          <a:lstStyle/>
          <a:p>
            <a:pPr/>
            <a:r>
              <a:t>Nästan otrolig acceleration av matematiska uppfinningar, upptäckter, utvecklingar</a:t>
            </a:r>
          </a:p>
          <a:p>
            <a:pPr/>
            <a:r>
              <a:t>Helt nya ämnesområden:</a:t>
            </a:r>
          </a:p>
        </p:txBody>
      </p:sp>
      <p:sp>
        <p:nvSpPr>
          <p:cNvPr id="135" name="Differentialgeometri"/>
          <p:cNvSpPr/>
          <p:nvPr/>
        </p:nvSpPr>
        <p:spPr>
          <a:xfrm>
            <a:off x="631626" y="4545285"/>
            <a:ext cx="2903935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Differentialgeometri</a:t>
            </a:r>
          </a:p>
        </p:txBody>
      </p:sp>
      <p:sp>
        <p:nvSpPr>
          <p:cNvPr id="136" name="Topologi"/>
          <p:cNvSpPr/>
          <p:nvPr/>
        </p:nvSpPr>
        <p:spPr>
          <a:xfrm>
            <a:off x="3683000" y="5119499"/>
            <a:ext cx="1948061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Topologi</a:t>
            </a:r>
          </a:p>
        </p:txBody>
      </p:sp>
      <p:sp>
        <p:nvSpPr>
          <p:cNvPr id="137" name="Matematisk logik"/>
          <p:cNvSpPr/>
          <p:nvPr/>
        </p:nvSpPr>
        <p:spPr>
          <a:xfrm>
            <a:off x="5994400" y="4545285"/>
            <a:ext cx="2903935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Matematisk logik</a:t>
            </a:r>
          </a:p>
        </p:txBody>
      </p:sp>
      <p:sp>
        <p:nvSpPr>
          <p:cNvPr id="138" name="Spelteori"/>
          <p:cNvSpPr/>
          <p:nvPr/>
        </p:nvSpPr>
        <p:spPr>
          <a:xfrm>
            <a:off x="4025900" y="6530598"/>
            <a:ext cx="1948061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Spelteori</a:t>
            </a:r>
          </a:p>
        </p:txBody>
      </p:sp>
      <p:sp>
        <p:nvSpPr>
          <p:cNvPr id="139" name="Kategoriteori"/>
          <p:cNvSpPr/>
          <p:nvPr/>
        </p:nvSpPr>
        <p:spPr>
          <a:xfrm>
            <a:off x="5816600" y="5738772"/>
            <a:ext cx="1948061" cy="663031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Kategoriteori</a:t>
            </a:r>
          </a:p>
        </p:txBody>
      </p:sp>
      <p:sp>
        <p:nvSpPr>
          <p:cNvPr id="140" name="Homologisk algebra"/>
          <p:cNvSpPr/>
          <p:nvPr/>
        </p:nvSpPr>
        <p:spPr>
          <a:xfrm>
            <a:off x="736600" y="6009898"/>
            <a:ext cx="2903935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Homologisk algebra</a:t>
            </a:r>
          </a:p>
        </p:txBody>
      </p:sp>
      <p:sp>
        <p:nvSpPr>
          <p:cNvPr id="141" name="Kommutativ algebra"/>
          <p:cNvSpPr/>
          <p:nvPr/>
        </p:nvSpPr>
        <p:spPr>
          <a:xfrm>
            <a:off x="631626" y="7343398"/>
            <a:ext cx="2903935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Kommutativ algebra</a:t>
            </a:r>
          </a:p>
        </p:txBody>
      </p:sp>
      <p:sp>
        <p:nvSpPr>
          <p:cNvPr id="142" name="Abstrakt algebraisk geometri"/>
          <p:cNvSpPr/>
          <p:nvPr/>
        </p:nvSpPr>
        <p:spPr>
          <a:xfrm>
            <a:off x="5063132" y="7521198"/>
            <a:ext cx="3975052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Abstrakt algebraisk geometri</a:t>
            </a:r>
          </a:p>
        </p:txBody>
      </p:sp>
      <p:sp>
        <p:nvSpPr>
          <p:cNvPr id="143" name="Knopteori"/>
          <p:cNvSpPr/>
          <p:nvPr/>
        </p:nvSpPr>
        <p:spPr>
          <a:xfrm>
            <a:off x="8136532" y="5527298"/>
            <a:ext cx="1948062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Knopteori</a:t>
            </a:r>
          </a:p>
        </p:txBody>
      </p:sp>
      <p:sp>
        <p:nvSpPr>
          <p:cNvPr id="144" name="Funktionalanalys"/>
          <p:cNvSpPr/>
          <p:nvPr/>
        </p:nvSpPr>
        <p:spPr>
          <a:xfrm>
            <a:off x="2829941" y="8676898"/>
            <a:ext cx="2903936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Funktionalanalys</a:t>
            </a:r>
          </a:p>
        </p:txBody>
      </p:sp>
      <p:sp>
        <p:nvSpPr>
          <p:cNvPr id="145" name="Dynamiska system"/>
          <p:cNvSpPr/>
          <p:nvPr/>
        </p:nvSpPr>
        <p:spPr>
          <a:xfrm>
            <a:off x="9228732" y="8270498"/>
            <a:ext cx="2903936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Dynamiska system</a:t>
            </a:r>
          </a:p>
        </p:txBody>
      </p:sp>
      <p:sp>
        <p:nvSpPr>
          <p:cNvPr id="146" name="Lieteori"/>
          <p:cNvSpPr/>
          <p:nvPr/>
        </p:nvSpPr>
        <p:spPr>
          <a:xfrm>
            <a:off x="9965332" y="4545285"/>
            <a:ext cx="1948062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Lieteori</a:t>
            </a:r>
          </a:p>
        </p:txBody>
      </p:sp>
      <p:sp>
        <p:nvSpPr>
          <p:cNvPr id="147" name="Kodering och kryptering"/>
          <p:cNvSpPr/>
          <p:nvPr/>
        </p:nvSpPr>
        <p:spPr>
          <a:xfrm>
            <a:off x="8238132" y="6530598"/>
            <a:ext cx="3975052" cy="663030"/>
          </a:xfrm>
          <a:prstGeom prst="roundRect">
            <a:avLst>
              <a:gd name="adj" fmla="val 28732"/>
            </a:avLst>
          </a:prstGeom>
          <a:solidFill>
            <a:schemeClr val="accent1">
              <a:satOff val="12166"/>
              <a:lumOff val="-130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Kodering och kryptering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nodeType="with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ntr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ntr" nodeType="with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Class="entr" nodeType="with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Class="entr" nodeType="with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Class="entr" nodeType="with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Class="entr" nodeType="with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Class="entr" nodeType="with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Class="entr" nodeType="with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Class="entr" nodeType="with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Class="entr" nodeType="with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6" grpId="4"/>
      <p:bldP build="p" bldLvl="5" animBg="1" rev="0" advAuto="0" spid="145" grpId="13"/>
      <p:bldP build="p" bldLvl="5" animBg="1" rev="0" advAuto="0" spid="136" grpId="5"/>
      <p:bldP build="p" bldLvl="5" animBg="1" rev="0" advAuto="0" spid="138" grpId="9"/>
      <p:bldP build="p" bldLvl="5" animBg="1" rev="0" advAuto="0" spid="142" grpId="12"/>
      <p:bldP build="p" bldLvl="5" animBg="1" rev="0" advAuto="0" spid="139" grpId="7"/>
      <p:bldP build="p" bldLvl="5" animBg="1" rev="0" advAuto="0" spid="144" grpId="14"/>
      <p:bldP build="p" bldLvl="5" animBg="1" rev="0" advAuto="0" spid="147" grpId="10"/>
      <p:bldP build="p" bldLvl="5" animBg="1" rev="0" advAuto="0" spid="140" grpId="8"/>
      <p:bldP build="p" bldLvl="5" animBg="1" rev="0" advAuto="0" spid="134" grpId="1"/>
      <p:bldP build="p" bldLvl="5" animBg="1" rev="0" advAuto="0" spid="135" grpId="2"/>
      <p:bldP build="p" bldLvl="5" animBg="1" rev="0" advAuto="0" spid="141" grpId="11"/>
      <p:bldP build="p" bldLvl="5" animBg="1" rev="0" advAuto="0" spid="137" grpId="3"/>
      <p:bldP build="p" bldLvl="5" animBg="1" rev="0" advAuto="0" spid="143" grpId="6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tora bev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Stora bevis</a:t>
            </a:r>
          </a:p>
        </p:txBody>
      </p:sp>
      <p:sp>
        <p:nvSpPr>
          <p:cNvPr id="150" name="2013 Svag primtvillingförmodan (Zhang) – efter &gt;2000 å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4047" indent="-384047" defTabSz="490727">
              <a:spcBef>
                <a:spcPts val="3500"/>
              </a:spcBef>
              <a:defRPr sz="3024"/>
            </a:pPr>
            <a:r>
              <a:t>2013 Svag primtvillingförmodan (Zhang) – efter &gt;2000 år</a:t>
            </a:r>
          </a:p>
          <a:p>
            <a:pPr marL="384047" indent="-384047" defTabSz="490727">
              <a:spcBef>
                <a:spcPts val="3500"/>
              </a:spcBef>
              <a:defRPr sz="3024"/>
            </a:pPr>
            <a:r>
              <a:t>2003 Poincaréförmodan (Perelman) — efter 100 år</a:t>
            </a:r>
          </a:p>
          <a:p>
            <a:pPr marL="384047" indent="-384047" defTabSz="490727">
              <a:spcBef>
                <a:spcPts val="3500"/>
              </a:spcBef>
              <a:defRPr sz="3024"/>
            </a:pPr>
            <a:r>
              <a:t>1994 Fermats stora sats (Wiles) — efter 350 år</a:t>
            </a:r>
          </a:p>
          <a:p>
            <a:pPr marL="384047" indent="-384047" defTabSz="490727">
              <a:spcBef>
                <a:spcPts val="3500"/>
              </a:spcBef>
              <a:defRPr sz="3024"/>
            </a:pPr>
            <a:r>
              <a:t>1983 Ändliga gruppernas klassifikation (&gt;100 matematiker)</a:t>
            </a:r>
          </a:p>
          <a:p>
            <a:pPr marL="384047" indent="-384047" defTabSz="490727">
              <a:spcBef>
                <a:spcPts val="3500"/>
              </a:spcBef>
              <a:defRPr sz="3024"/>
            </a:pPr>
            <a:r>
              <a:t>1976 Fyrfärgsatsen (Appel, Haken) — efter 125 år</a:t>
            </a:r>
          </a:p>
          <a:p>
            <a:pPr marL="384047" indent="-384047" defTabSz="490727">
              <a:spcBef>
                <a:spcPts val="3500"/>
              </a:spcBef>
              <a:defRPr sz="3024"/>
            </a:pPr>
            <a:r>
              <a:t>1963 Oberoendet av urvalaxiomet och kontinuumshypotesen (Cohen) — efter ca 60 år</a:t>
            </a:r>
          </a:p>
          <a:p>
            <a:pPr marL="384047" indent="-384047" defTabSz="490727">
              <a:spcBef>
                <a:spcPts val="3500"/>
              </a:spcBef>
              <a:defRPr sz="3024"/>
            </a:pPr>
            <a:r>
              <a:t>1931 Ofullständighetssatsen (Gödel)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Ändringar i hur matematik bedrev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Ändringar i hur matematik bedrevs</a:t>
            </a:r>
          </a:p>
        </p:txBody>
      </p:sp>
      <p:sp>
        <p:nvSpPr>
          <p:cNvPr id="153" name="Efter att nazisterna förstörde matematiken i Tyskland så blev VS matematikens centr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Efter att nazisterna förstörde matematiken i Tyskland så blev VS matematikens centrum</a:t>
            </a:r>
          </a:p>
          <a:p>
            <a:pPr/>
            <a:r>
              <a:t>Matematiken blev mer “kompetitiv” p.g.a.:</a:t>
            </a:r>
          </a:p>
          <a:p>
            <a:pPr lvl="1"/>
            <a:r>
              <a:t>Stora matematiska priser: Fieldsmedaljen (1936), Clay millenniumsproblem (2000), Abelpriset (2003)</a:t>
            </a:r>
          </a:p>
          <a:p>
            <a:pPr lvl="1"/>
            <a:r>
              <a:t>Finansiering med anslag</a:t>
            </a:r>
          </a:p>
          <a:p>
            <a:pPr lvl="1"/>
            <a:r>
              <a:t>Forskningsutvärderingar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Ändringar i hur matematik bedrev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Ändringar i hur matematik bedrevs</a:t>
            </a:r>
          </a:p>
        </p:txBody>
      </p:sp>
      <p:sp>
        <p:nvSpPr>
          <p:cNvPr id="156" name="Matematikutbildningen på universitet blev längre och i fler steg (förut: första examen = doktorsexamen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Matematikutbildningen på universitet blev längre och i fler steg (förut: första examen = doktorsexamen)</a:t>
            </a:r>
          </a:p>
          <a:p>
            <a:pPr/>
            <a:r>
              <a:t>Inte längre möjligt att göra stora upptäckter utan att lära sig matematik i flera år, nästan omöjligt utanför universitet</a:t>
            </a:r>
          </a:p>
          <a:p>
            <a:pPr/>
            <a:r>
              <a:t>Datoranvändning har revolutionerat några områden, skapat nya, men också inte gjort någon stor skillnad i andra.</a:t>
            </a:r>
          </a:p>
          <a:p>
            <a:pPr/>
            <a:r>
              <a:t>Publikationer blev matematikernas huvudmål.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Ändringar i hur matematik bedrev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Ändringar i hur matematik bedrevs</a:t>
            </a:r>
          </a:p>
        </p:txBody>
      </p:sp>
      <p:sp>
        <p:nvSpPr>
          <p:cNvPr id="159" name="Diversifiering i hur man forskar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Diversifiering i hur man forskar:</a:t>
            </a:r>
          </a:p>
          <a:p>
            <a:pPr lvl="1"/>
            <a:r>
              <a:t>Fortfarande ensam forskning</a:t>
            </a:r>
          </a:p>
          <a:p>
            <a:pPr lvl="1"/>
            <a:r>
              <a:t>Forskning i spontana, små grupper, ofta mellan olika universitet</a:t>
            </a:r>
          </a:p>
          <a:p>
            <a:pPr lvl="1"/>
            <a:r>
              <a:t>Forskning inom fasta forskningsgrupper</a:t>
            </a:r>
          </a:p>
          <a:p>
            <a:pPr lvl="1"/>
            <a:r>
              <a:t>Projektforskning med uppdelade uppgifter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Ändringar i hur matematik bedrev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Ändringar i hur matematik bedrevs</a:t>
            </a:r>
          </a:p>
        </p:txBody>
      </p:sp>
      <p:sp>
        <p:nvSpPr>
          <p:cNvPr id="162" name="Internationella konferenser och workshop blev centrala för vetenskaplig kommunikation och skapandet av nya sammanarbete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Internationella konferenser och workshop blev centrala för vetenskaplig kommunikation och skapandet av nya sammanarbeten</a:t>
            </a:r>
          </a:p>
          <a:p>
            <a:pPr/>
            <a:r>
              <a:t>Bifokus på att konferenser ska vara kul, att ge utrymme för informella diskussioner (vandringar, exkursioner, fri tid) och personlig kontakt</a:t>
            </a:r>
          </a:p>
          <a:p>
            <a:pPr/>
            <a:r>
              <a:t>Matematiska forskningsinstitut (Mittag-Leffler, Oberwolfach, MSRI, Banff, …) ger möjlighet för längre kontakter.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ammanfatt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Sammanfattning</a:t>
            </a:r>
          </a:p>
        </p:txBody>
      </p:sp>
      <p:sp>
        <p:nvSpPr>
          <p:cNvPr id="165" name="“Professionalisering” — strukturerad karriär för en professionell matematiker, utöver det bara rekreationsmatematik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“Professionalisering” — strukturerad karriär för en professionell matematiker, utöver det bara rekreationsmatematik</a:t>
            </a:r>
          </a:p>
          <a:p>
            <a:pPr/>
            <a:r>
              <a:t>“breddning och fördjupning” — matematiken blev större och krävde mer resurser (framförallt personal, strukturer)</a:t>
            </a:r>
          </a:p>
          <a:p>
            <a:pPr/>
            <a:r>
              <a:t>“Evaluation” — utvärderingar och publikationer används för att bedöma en matematikers kvalitet (och därmed, framtid)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