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1.jpeg" ContentType="image/jpeg"/>
  <Override PartName="/ppt/notesSlides/notesSlide11.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Neue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Neue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Neue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Neue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Neue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Neue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Neue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Neue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Neue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noFill/>
        </a:fill>
      </a:tcStyle>
    </a:wholeTbl>
    <a:band2H>
      <a:tcTxStyle b="def" i="def"/>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000000"/>
              </a:solidFill>
              <a:prstDash val="solid"/>
              <a:miter lim="400000"/>
            </a:ln>
          </a:left>
          <a:right>
            <a:ln w="12700" cap="flat">
              <a:solidFill>
                <a:srgbClr val="C4C6C6"/>
              </a:solidFill>
              <a:prstDash val="solid"/>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E8E9E8"/>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noFill/>
              <a:miter lim="400000"/>
            </a:ln>
          </a:insideH>
          <a:insideV>
            <a:ln w="12700" cap="flat">
              <a:noFill/>
              <a:miter lim="400000"/>
            </a:ln>
          </a:insideV>
        </a:tcBdr>
        <a:fill>
          <a:no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0" cap="flat">
              <a:noFill/>
              <a:miter lim="400000"/>
            </a:ln>
          </a:bottom>
          <a:insideH>
            <a:ln w="12700" cap="flat">
              <a:noFill/>
              <a:miter lim="400000"/>
            </a:ln>
          </a:insideH>
          <a:insideV>
            <a:ln w="12700" cap="flat">
              <a:noFill/>
              <a:miter lim="400000"/>
            </a:ln>
          </a:insideV>
        </a:tcBdr>
        <a:fill>
          <a:solidFill>
            <a:schemeClr val="accent1">
              <a:satOff val="12166"/>
              <a:lumOff val="-13042"/>
            </a:schemeClr>
          </a:solidFill>
        </a:fill>
      </a:tcStyle>
    </a:firstRow>
  </a:tblStyle>
  <a:tblStyle styleId="{C7B018BB-80A7-4F77-B60F-C8B233D01FF8}"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b="def" i="def"/>
      <a:tcStyle>
        <a:tcBdr/>
        <a:fill>
          <a:solidFill>
            <a:srgbClr val="EFF8FA"/>
          </a:solidFill>
        </a:fill>
      </a:tcStyle>
    </a:band2H>
    <a:firstCo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4F728F"/>
              </a:solidFill>
              <a:prstDash val="solid"/>
              <a:miter lim="400000"/>
            </a:ln>
          </a:top>
          <a:bottom>
            <a:ln w="12700" cap="flat">
              <a:solidFill>
                <a:srgbClr val="4F728F"/>
              </a:solidFill>
              <a:prstDash val="solid"/>
              <a:miter lim="400000"/>
            </a:ln>
          </a:bottom>
          <a:insideH>
            <a:ln w="12700" cap="flat">
              <a:solidFill>
                <a:srgbClr val="4F728F"/>
              </a:solidFill>
              <a:prstDash val="solid"/>
              <a:miter lim="400000"/>
            </a:ln>
          </a:insideH>
          <a:insideV>
            <a:ln w="12700" cap="flat">
              <a:noFill/>
              <a:miter lim="400000"/>
            </a:ln>
          </a:insideV>
        </a:tcBdr>
        <a:fill>
          <a:solidFill>
            <a:srgbClr val="D4DADF"/>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638EB0"/>
          </a:solid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173D59"/>
          </a:solidFill>
        </a:fill>
      </a:tcStyle>
    </a:firstRow>
  </a:tblStyle>
  <a:tblStyle styleId="{EEE7283C-3CF3-47DC-8721-378D4A62B228}" styleName="">
    <a:tblBg/>
    <a:wholeTbl>
      <a:tcTxStyle b="off" i="off">
        <a:font>
          <a:latin typeface="Helvetica Neue"/>
          <a:ea typeface="Helvetica Neue"/>
          <a:cs typeface="Helvetica Neue"/>
        </a:font>
        <a:srgbClr val="444444"/>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b="def" i="def"/>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3C3C1D"/>
              </a:solidFill>
              <a:prstDash val="solid"/>
              <a:miter lim="400000"/>
            </a:ln>
          </a:left>
          <a:right>
            <a:ln w="12700" cap="flat">
              <a:solidFill>
                <a:schemeClr val="accent2">
                  <a:hueOff val="-487087"/>
                  <a:satOff val="-2686"/>
                  <a:lumOff val="14808"/>
                </a:schemeClr>
              </a:solidFill>
              <a:prstDash val="solid"/>
              <a:miter lim="400000"/>
            </a:ln>
          </a:right>
          <a:top>
            <a:ln w="12700" cap="flat">
              <a:solidFill>
                <a:schemeClr val="accent2">
                  <a:hueOff val="-487087"/>
                  <a:satOff val="-2686"/>
                  <a:lumOff val="14808"/>
                </a:schemeClr>
              </a:solidFill>
              <a:prstDash val="solid"/>
              <a:miter lim="400000"/>
            </a:ln>
          </a:top>
          <a:bottom>
            <a:ln w="12700" cap="flat">
              <a:solidFill>
                <a:schemeClr val="accent2">
                  <a:hueOff val="-487087"/>
                  <a:satOff val="-2686"/>
                  <a:lumOff val="14808"/>
                </a:schemeClr>
              </a:solidFill>
              <a:prstDash val="solid"/>
              <a:miter lim="400000"/>
            </a:ln>
          </a:bottom>
          <a:insideH>
            <a:ln w="12700" cap="flat">
              <a:solidFill>
                <a:schemeClr val="accent2">
                  <a:hueOff val="-487087"/>
                  <a:satOff val="-2686"/>
                  <a:lumOff val="14808"/>
                </a:schemeClr>
              </a:solidFill>
              <a:prstDash val="solid"/>
              <a:miter lim="400000"/>
            </a:ln>
          </a:insideH>
          <a:insideV>
            <a:ln w="12700" cap="flat">
              <a:solidFill>
                <a:schemeClr val="accent2">
                  <a:hueOff val="-487087"/>
                  <a:satOff val="-2686"/>
                  <a:lumOff val="14808"/>
                </a:schemeClr>
              </a:solidFill>
              <a:prstDash val="solid"/>
              <a:miter lim="400000"/>
            </a:ln>
          </a:insideV>
        </a:tcBdr>
        <a:fill>
          <a:solidFill>
            <a:srgbClr val="CFCDBB"/>
          </a:solidFill>
        </a:fill>
      </a:tcStyle>
    </a:firstCol>
    <a:lastRow>
      <a:tcTxStyle b="off" i="off">
        <a:font>
          <a:latin typeface="Helvetica Neue"/>
          <a:ea typeface="Helvetica Neue"/>
          <a:cs typeface="Helvetica Neue"/>
        </a:font>
        <a:srgbClr val="444444"/>
      </a:tcTxStyle>
      <a:tcStyle>
        <a:tcBdr>
          <a:left>
            <a:ln w="12700" cap="flat">
              <a:solidFill>
                <a:srgbClr val="C6C6C6"/>
              </a:solidFill>
              <a:prstDash val="solid"/>
              <a:miter lim="400000"/>
            </a:ln>
          </a:left>
          <a:right>
            <a:ln w="12700" cap="flat">
              <a:solidFill>
                <a:srgbClr val="C6C6C6"/>
              </a:solidFill>
              <a:prstDash val="solid"/>
              <a:miter lim="400000"/>
            </a:ln>
          </a:right>
          <a:top>
            <a:ln w="12700" cap="flat">
              <a:solidFill>
                <a:srgbClr val="656839"/>
              </a:solidFill>
              <a:prstDash val="solid"/>
              <a:miter lim="400000"/>
            </a:ln>
          </a:top>
          <a:bottom>
            <a:ln w="12700" cap="flat">
              <a:solidFill>
                <a:srgbClr val="3C3C1D"/>
              </a:solidFill>
              <a:prstDash val="solid"/>
              <a:miter lim="400000"/>
            </a:ln>
          </a:bottom>
          <a:insideH>
            <a:ln w="12700" cap="flat">
              <a:solidFill>
                <a:srgbClr val="C6C6C6"/>
              </a:solidFill>
              <a:prstDash val="solid"/>
              <a:miter lim="400000"/>
            </a:ln>
          </a:insideH>
          <a:insideV>
            <a:ln w="12700" cap="flat">
              <a:solidFill>
                <a:srgbClr val="C6C6C6"/>
              </a:solidFill>
              <a:prstDash val="solid"/>
              <a:miter lim="400000"/>
            </a:ln>
          </a:insideV>
        </a:tcBdr>
        <a:fill>
          <a:solidFill>
            <a:srgbClr val="E8E9E8"/>
          </a:solidFill>
        </a:fill>
      </a:tcStyle>
    </a:lastRow>
    <a:firstRow>
      <a:tcTxStyle b="off" i="off">
        <a:font>
          <a:latin typeface="Helvetica Neue"/>
          <a:ea typeface="Helvetica Neue"/>
          <a:cs typeface="Helvetica Neue"/>
        </a:font>
        <a:srgbClr val="FFFFFF"/>
      </a:tcTxStyle>
      <a:tcStyle>
        <a:tcBdr>
          <a:left>
            <a:ln w="12700" cap="flat">
              <a:solidFill>
                <a:schemeClr val="accent2">
                  <a:hueOff val="-487087"/>
                  <a:satOff val="-2686"/>
                  <a:lumOff val="14808"/>
                </a:schemeClr>
              </a:solidFill>
              <a:prstDash val="solid"/>
              <a:miter lim="400000"/>
            </a:ln>
          </a:left>
          <a:right>
            <a:ln w="12700" cap="flat">
              <a:solidFill>
                <a:schemeClr val="accent2">
                  <a:hueOff val="-487087"/>
                  <a:satOff val="-2686"/>
                  <a:lumOff val="14808"/>
                </a:schemeClr>
              </a:solidFill>
              <a:prstDash val="solid"/>
              <a:miter lim="400000"/>
            </a:ln>
          </a:right>
          <a:top>
            <a:ln w="12700" cap="flat">
              <a:solidFill>
                <a:srgbClr val="3C3C1D"/>
              </a:solidFill>
              <a:prstDash val="solid"/>
              <a:miter lim="400000"/>
            </a:ln>
          </a:top>
          <a:bottom>
            <a:ln w="12700" cap="flat">
              <a:solidFill>
                <a:srgbClr val="CBCBCB"/>
              </a:solidFill>
              <a:prstDash val="solid"/>
              <a:miter lim="400000"/>
            </a:ln>
          </a:bottom>
          <a:insideH>
            <a:ln w="12700" cap="flat">
              <a:solidFill>
                <a:srgbClr val="AAA485"/>
              </a:solidFill>
              <a:prstDash val="solid"/>
              <a:miter lim="400000"/>
            </a:ln>
          </a:insideH>
          <a:insideV>
            <a:ln w="12700" cap="flat">
              <a:solidFill>
                <a:schemeClr val="accent2">
                  <a:hueOff val="-487087"/>
                  <a:satOff val="-2686"/>
                  <a:lumOff val="14808"/>
                </a:schemeClr>
              </a:solidFill>
              <a:prstDash val="solid"/>
              <a:miter lim="400000"/>
            </a:ln>
          </a:insideV>
        </a:tcBdr>
        <a:fill>
          <a:solidFill>
            <a:srgbClr val="656839"/>
          </a:solidFill>
        </a:fill>
      </a:tcStyle>
    </a:firstRow>
  </a:tblStyle>
  <a:tblStyle styleId="{CF821DB8-F4EB-4A41-A1BA-3FCAFE7338EE}"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F1F1F1"/>
          </a:solidFill>
        </a:fill>
      </a:tcStyle>
    </a:wholeTbl>
    <a:band2H>
      <a:tcTxStyle b="def" i="def"/>
      <a:tcStyle>
        <a:tcBdr/>
        <a:fill>
          <a:solidFill>
            <a:srgbClr val="E4E4E0"/>
          </a:solidFill>
        </a:fill>
      </a:tcStyle>
    </a:band2H>
    <a:firstCol>
      <a:tcTxStyle b="off" i="off">
        <a:font>
          <a:latin typeface="Helvetica Neue"/>
          <a:ea typeface="Helvetica Neue"/>
          <a:cs typeface="Helvetica Neue"/>
        </a:font>
        <a:srgbClr val="FFFFFF"/>
      </a:tcTxStyle>
      <a:tcStyle>
        <a:tcBdr>
          <a:left>
            <a:ln w="12700" cap="flat">
              <a:solidFill>
                <a:srgbClr val="515151"/>
              </a:solidFill>
              <a:prstDash val="solid"/>
              <a:miter lim="400000"/>
            </a:ln>
          </a:left>
          <a:right>
            <a:ln w="0" cap="flat">
              <a:noFill/>
              <a:miter lim="400000"/>
            </a:ln>
          </a:right>
          <a:top>
            <a:ln w="12700" cap="flat">
              <a:solidFill>
                <a:srgbClr val="7D7766"/>
              </a:solidFill>
              <a:prstDash val="solid"/>
              <a:miter lim="400000"/>
            </a:ln>
          </a:top>
          <a:bottom>
            <a:ln w="12700" cap="flat">
              <a:solidFill>
                <a:srgbClr val="7D7766"/>
              </a:solidFill>
              <a:prstDash val="solid"/>
              <a:miter lim="400000"/>
            </a:ln>
          </a:bottom>
          <a:insideH>
            <a:ln w="12700" cap="flat">
              <a:solidFill>
                <a:srgbClr val="7D7766"/>
              </a:solidFill>
              <a:prstDash val="solid"/>
              <a:miter lim="400000"/>
            </a:ln>
          </a:insideH>
          <a:insideV>
            <a:ln w="12700" cap="flat">
              <a:noFill/>
              <a:miter lim="400000"/>
            </a:ln>
          </a:insideV>
        </a:tcBdr>
        <a:fill>
          <a:solidFill>
            <a:srgbClr val="8F8B7E"/>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747474"/>
              </a:solidFill>
              <a:prstDash val="solid"/>
              <a:miter lim="400000"/>
            </a:ln>
          </a:top>
          <a:bottom>
            <a:ln w="12700" cap="flat">
              <a:solidFill>
                <a:srgbClr val="515151"/>
              </a:solidFill>
              <a:prstDash val="solid"/>
              <a:miter lim="400000"/>
            </a:ln>
          </a:bottom>
          <a:insideH>
            <a:ln w="12700" cap="flat">
              <a:noFill/>
              <a:miter lim="400000"/>
            </a:ln>
          </a:insideH>
          <a:insideV>
            <a:ln w="12700" cap="flat">
              <a:noFill/>
              <a:miter lim="400000"/>
            </a:ln>
          </a:insideV>
        </a:tcBdr>
        <a:fill>
          <a:solidFill>
            <a:srgbClr val="F1F1F1"/>
          </a:solid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515151"/>
              </a:solidFill>
              <a:prstDash val="solid"/>
              <a:miter lim="400000"/>
            </a:ln>
          </a:top>
          <a:bottom>
            <a:ln w="25400" cap="flat">
              <a:solidFill>
                <a:schemeClr val="accent2">
                  <a:hueOff val="-487087"/>
                  <a:satOff val="-2686"/>
                  <a:lumOff val="14808"/>
                </a:schemeClr>
              </a:solidFill>
              <a:prstDash val="solid"/>
              <a:miter lim="400000"/>
            </a:ln>
          </a:bottom>
          <a:insideH>
            <a:ln w="12700" cap="flat">
              <a:noFill/>
              <a:miter lim="400000"/>
            </a:ln>
          </a:insideH>
          <a:insideV>
            <a:ln w="12700" cap="flat">
              <a:noFill/>
              <a:miter lim="400000"/>
            </a:ln>
          </a:insideV>
        </a:tcBdr>
        <a:fill>
          <a:solidFill>
            <a:srgbClr val="5E5A4C"/>
          </a:solidFill>
        </a:fill>
      </a:tcStyle>
    </a:firstRow>
  </a:tblStyle>
  <a:tblStyle styleId="{33BA23B1-9221-436E-865A-0063620EA4FD}" styleName="">
    <a:tblBg/>
    <a:wholeTbl>
      <a:tcTxStyle b="off" i="off">
        <a:font>
          <a:latin typeface="Helvetica Neue"/>
          <a:ea typeface="Helvetica Neue"/>
          <a:cs typeface="Helvetica Neue"/>
        </a:font>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solidFill>
                <a:srgbClr val="747474"/>
              </a:solidFill>
              <a:prstDash val="solid"/>
              <a:miter lim="400000"/>
            </a:ln>
          </a:insideH>
          <a:insideV>
            <a:ln w="12700" cap="flat">
              <a:solidFill>
                <a:srgbClr val="747474"/>
              </a:solidFill>
              <a:prstDash val="solid"/>
              <a:miter lim="400000"/>
            </a:ln>
          </a:insideV>
        </a:tcBdr>
        <a:fill>
          <a:noFill/>
        </a:fill>
      </a:tcStyle>
    </a:wholeTbl>
    <a:band2H>
      <a:tcTxStyle b="def" i="def"/>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lastRow>
    <a:fir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firstRow>
  </a:tblStyle>
  <a:tblStyle styleId="{2708684C-4D16-4618-839F-0558EEFCDFE6}" styleName="">
    <a:tblBg/>
    <a:wholeTbl>
      <a:tcTxStyle b="off" i="off">
        <a:font>
          <a:latin typeface="Helvetica Neue"/>
          <a:ea typeface="Helvetica Neue"/>
          <a:cs typeface="Helvetica Neue"/>
        </a:font>
        <a:srgbClr val="777777"/>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525252"/>
              </a:solidFill>
              <a:custDash>
                <a:ds d="200000" sp="200000"/>
              </a:custDash>
              <a:miter lim="400000"/>
            </a:ln>
          </a:top>
          <a:bottom>
            <a:ln w="12700" cap="flat">
              <a:solidFill>
                <a:srgbClr val="525252"/>
              </a:solidFill>
              <a:custDash>
                <a:ds d="200000" sp="200000"/>
              </a:custDash>
              <a:miter lim="400000"/>
            </a:ln>
          </a:bottom>
          <a:insideH>
            <a:ln w="12700" cap="flat">
              <a:solidFill>
                <a:srgbClr val="525252"/>
              </a:solidFill>
              <a:custDash>
                <a:ds d="200000" sp="200000"/>
              </a:custDash>
              <a:miter lim="400000"/>
            </a:ln>
          </a:insideH>
          <a:insideV>
            <a:ln w="12700" cap="flat">
              <a:solidFill>
                <a:srgbClr val="C9C9C9"/>
              </a:solidFill>
              <a:prstDash val="solid"/>
              <a:miter lim="400000"/>
            </a:ln>
          </a:insideV>
        </a:tcBdr>
        <a:fill>
          <a:noFill/>
        </a:fill>
      </a:tcStyle>
    </a:wholeTbl>
    <a:band2H>
      <a:tcTxStyle b="def" i="def"/>
      <a:tcStyle>
        <a:tcBdr/>
        <a:fill>
          <a:solidFill>
            <a:srgbClr val="D2D2D2">
              <a:alpha val="30000"/>
            </a:srgbClr>
          </a:solidFill>
        </a:fill>
      </a:tcStyle>
    </a:band2H>
    <a:firstCol>
      <a:tcTxStyle b="off" i="off">
        <a:font>
          <a:latin typeface="Helvetica Neue Medium"/>
          <a:ea typeface="Helvetica Neue Medium"/>
          <a:cs typeface="Helvetica Neue Medium"/>
        </a:font>
        <a:srgbClr val="555555"/>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C9C9C9"/>
              </a:solidFill>
              <a:prstDash val="solid"/>
              <a:miter lim="400000"/>
            </a:ln>
          </a:top>
          <a:bottom>
            <a:ln w="12700" cap="flat">
              <a:solidFill>
                <a:srgbClr val="C9C9C9"/>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Col>
    <a:lastRow>
      <a:tcTxStyle b="off" i="of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lastRow>
    <a:firstRow>
      <a:tcTxStyle b="off" i="of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p:nvPr>
            <p:ph type="sldImg"/>
          </p:nvPr>
        </p:nvSpPr>
        <p:spPr>
          <a:xfrm>
            <a:off x="1143000" y="685800"/>
            <a:ext cx="4572000" cy="3429000"/>
          </a:xfrm>
          <a:prstGeom prst="rect">
            <a:avLst/>
          </a:prstGeom>
        </p:spPr>
        <p:txBody>
          <a:bodyPr/>
          <a:lstStyle/>
          <a:p>
            <a:pPr/>
          </a:p>
        </p:txBody>
      </p:sp>
      <p:sp>
        <p:nvSpPr>
          <p:cNvPr id="125" name="Shape 12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Shape 136"/>
          <p:cNvSpPr/>
          <p:nvPr>
            <p:ph type="sldImg"/>
          </p:nvPr>
        </p:nvSpPr>
        <p:spPr>
          <a:prstGeom prst="rect">
            <a:avLst/>
          </a:prstGeom>
        </p:spPr>
        <p:txBody>
          <a:bodyPr/>
          <a:lstStyle/>
          <a:p>
            <a:pPr/>
          </a:p>
        </p:txBody>
      </p:sp>
      <p:sp>
        <p:nvSpPr>
          <p:cNvPr id="137" name="Shape 137"/>
          <p:cNvSpPr/>
          <p:nvPr>
            <p:ph type="body" sz="quarter" idx="1"/>
          </p:nvPr>
        </p:nvSpPr>
        <p:spPr>
          <a:prstGeom prst="rect">
            <a:avLst/>
          </a:prstGeom>
        </p:spPr>
        <p:txBody>
          <a:bodyPr/>
          <a:lstStyle/>
          <a:p>
            <a:pPr/>
            <a:r>
              <a:t>Andra definitioner?</a:t>
            </a:r>
          </a:p>
          <a:p>
            <a:pPr/>
            <a:r>
              <a:t>Vad tycker ni?</a:t>
            </a:r>
          </a:p>
          <a:p>
            <a:pPr/>
            <a:r>
              <a:t>Fördelar/nackdelar: A kan verifieras lätt, även med datorstöd</a:t>
            </a:r>
          </a:p>
          <a:p>
            <a:pPr/>
            <a:r>
              <a:t>A kan vara svårt att följa för en människa</a:t>
            </a:r>
          </a:p>
          <a:p>
            <a:pPr/>
            <a:r>
              <a:t>A inte lämpligt för långa och komplicerade bevis</a:t>
            </a:r>
          </a:p>
          <a:p>
            <a:pPr/>
            <a:r>
              <a:t>B kan vilseleda och “bevisa” ett falskt påstående. (Men jf fyrfärgsatsen, där datorstöd inte ledde till ett korrekt bevis)</a:t>
            </a:r>
          </a:p>
          <a:p>
            <a:pPr/>
            <a:r>
              <a:t>Ett bevis enligt B garanterar inte ens att författaren förstod problemet.</a:t>
            </a:r>
          </a:p>
          <a:p>
            <a:pPr/>
            <a:r>
              <a:t>…</a:t>
            </a:r>
          </a:p>
          <a:p>
            <a:pPr/>
            <a:r>
              <a:t>T. ex. Ett bevis är en text som beskriver ett sätt att konstruera ett bevis enligt (A) så att läsaren skulle i princip kunna fylla i de detaljer som saknas.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0" name="Shape 220"/>
          <p:cNvSpPr/>
          <p:nvPr>
            <p:ph type="sldImg"/>
          </p:nvPr>
        </p:nvSpPr>
        <p:spPr>
          <a:prstGeom prst="rect">
            <a:avLst/>
          </a:prstGeom>
        </p:spPr>
        <p:txBody>
          <a:bodyPr/>
          <a:lstStyle/>
          <a:p>
            <a:pPr/>
          </a:p>
        </p:txBody>
      </p:sp>
      <p:sp>
        <p:nvSpPr>
          <p:cNvPr id="221" name="Shape 221"/>
          <p:cNvSpPr/>
          <p:nvPr>
            <p:ph type="body" sz="quarter" idx="1"/>
          </p:nvPr>
        </p:nvSpPr>
        <p:spPr>
          <a:prstGeom prst="rect">
            <a:avLst/>
          </a:prstGeom>
        </p:spPr>
        <p:txBody>
          <a:bodyPr/>
          <a:lstStyle/>
          <a:p>
            <a:pPr/>
            <a:r>
              <a:t>Russells paradox: mängden av alla mängder som inte innehåller sig själva.</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7" name="Shape 227"/>
          <p:cNvSpPr/>
          <p:nvPr>
            <p:ph type="sldImg"/>
          </p:nvPr>
        </p:nvSpPr>
        <p:spPr>
          <a:prstGeom prst="rect">
            <a:avLst/>
          </a:prstGeom>
        </p:spPr>
        <p:txBody>
          <a:bodyPr/>
          <a:lstStyle/>
          <a:p>
            <a:pPr/>
          </a:p>
        </p:txBody>
      </p:sp>
      <p:sp>
        <p:nvSpPr>
          <p:cNvPr id="228" name="Shape 228"/>
          <p:cNvSpPr/>
          <p:nvPr>
            <p:ph type="body" sz="quarter" idx="1"/>
          </p:nvPr>
        </p:nvSpPr>
        <p:spPr>
          <a:prstGeom prst="rect">
            <a:avLst/>
          </a:prstGeom>
        </p:spPr>
        <p:txBody>
          <a:bodyPr/>
          <a:lstStyle/>
          <a:p>
            <a:pPr/>
            <a:r>
              <a:t>I dag kan vi knappast förstå vad det handlar om. På sida 521 har man alltså inte än hunnit att multiplicera naturliga tal.</a:t>
            </a:r>
          </a:p>
          <a:p>
            <a:pPr/>
            <a:r>
              <a:t>Logikerna var nöjda men inte matematikerna som ville bevisa något mer komplicerat än så.</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9" name="Shape 239"/>
          <p:cNvSpPr/>
          <p:nvPr>
            <p:ph type="sldImg"/>
          </p:nvPr>
        </p:nvSpPr>
        <p:spPr>
          <a:prstGeom prst="rect">
            <a:avLst/>
          </a:prstGeom>
        </p:spPr>
        <p:txBody>
          <a:bodyPr/>
          <a:lstStyle/>
          <a:p>
            <a:pPr/>
          </a:p>
        </p:txBody>
      </p:sp>
      <p:sp>
        <p:nvSpPr>
          <p:cNvPr id="240" name="Shape 240"/>
          <p:cNvSpPr/>
          <p:nvPr>
            <p:ph type="body" sz="quarter" idx="1"/>
          </p:nvPr>
        </p:nvSpPr>
        <p:spPr>
          <a:prstGeom prst="rect">
            <a:avLst/>
          </a:prstGeom>
        </p:spPr>
        <p:txBody>
          <a:bodyPr/>
          <a:lstStyle/>
          <a:p>
            <a:pPr/>
            <a:r>
              <a:t>Turings ofullständighetssats var ett visst problem men man kunde lösa det.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ph type="sldImg"/>
          </p:nvPr>
        </p:nvSpPr>
        <p:spPr>
          <a:prstGeom prst="rect">
            <a:avLst/>
          </a:prstGeom>
        </p:spPr>
        <p:txBody>
          <a:bodyPr/>
          <a:lstStyle/>
          <a:p>
            <a:pPr/>
          </a:p>
        </p:txBody>
      </p:sp>
      <p:sp>
        <p:nvSpPr>
          <p:cNvPr id="143" name="Shape 143"/>
          <p:cNvSpPr/>
          <p:nvPr>
            <p:ph type="body" sz="quarter" idx="1"/>
          </p:nvPr>
        </p:nvSpPr>
        <p:spPr>
          <a:prstGeom prst="rect">
            <a:avLst/>
          </a:prstGeom>
        </p:spPr>
        <p:txBody>
          <a:bodyPr/>
          <a:lstStyle/>
          <a:p>
            <a:pPr/>
            <a:r>
              <a:t>Ingen original av Euklides överlever i dag. Vi vet inte om det fanns illustrationer och hur de såg ut. Det här är Barrow’s översättning från 1660.</a:t>
            </a:r>
          </a:p>
          <a:p>
            <a:pPr/>
            <a:r>
              <a:t>“A point is that which hath no part” — kan också definiera en atom, ett primtal, eller annat som är odelbart.</a:t>
            </a:r>
          </a:p>
          <a:p>
            <a:pPr/>
            <a:r>
              <a:t>“A line is a longitude without latitude” — är den rak? Är den ändlig (alltså en streck) eller oändlig?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ph type="sldImg"/>
          </p:nvPr>
        </p:nvSpPr>
        <p:spPr>
          <a:prstGeom prst="rect">
            <a:avLst/>
          </a:prstGeom>
        </p:spPr>
        <p:txBody>
          <a:bodyPr/>
          <a:lstStyle/>
          <a:p>
            <a:pPr/>
          </a:p>
        </p:txBody>
      </p:sp>
      <p:sp>
        <p:nvSpPr>
          <p:cNvPr id="149" name="Shape 149"/>
          <p:cNvSpPr/>
          <p:nvPr>
            <p:ph type="body" sz="quarter" idx="1"/>
          </p:nvPr>
        </p:nvSpPr>
        <p:spPr>
          <a:prstGeom prst="rect">
            <a:avLst/>
          </a:prstGeom>
        </p:spPr>
        <p:txBody>
          <a:bodyPr/>
          <a:lstStyle/>
          <a:p>
            <a:pPr/>
            <a:r>
              <a:t>Gå igenom beviset.</a:t>
            </a:r>
          </a:p>
          <a:p>
            <a:pPr/>
          </a:p>
          <a:p>
            <a:pPr/>
            <a:r>
              <a:t>Traditionen började inte med Euklides utan går längre bak till filosoferna (Parmenides, Plato m.m.)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Shape 158"/>
          <p:cNvSpPr/>
          <p:nvPr>
            <p:ph type="sldImg"/>
          </p:nvPr>
        </p:nvSpPr>
        <p:spPr>
          <a:prstGeom prst="rect">
            <a:avLst/>
          </a:prstGeom>
        </p:spPr>
        <p:txBody>
          <a:bodyPr/>
          <a:lstStyle/>
          <a:p>
            <a:pPr/>
          </a:p>
        </p:txBody>
      </p:sp>
      <p:sp>
        <p:nvSpPr>
          <p:cNvPr id="159" name="Shape 159"/>
          <p:cNvSpPr/>
          <p:nvPr>
            <p:ph type="body" sz="quarter" idx="1"/>
          </p:nvPr>
        </p:nvSpPr>
        <p:spPr>
          <a:prstGeom prst="rect">
            <a:avLst/>
          </a:prstGeom>
        </p:spPr>
        <p:txBody>
          <a:bodyPr/>
          <a:lstStyle/>
          <a:p>
            <a:pPr/>
            <a:r>
              <a:t>Inte alls i den grekiska traditionen. Går mer tillbaks till den arabiska algebraiska traditionen</a:t>
            </a:r>
          </a:p>
          <a:p>
            <a:pPr/>
            <a:r>
              <a:t>Lösningsmetoder som hemlig kunskap, utmaningar, tävling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1" name="Shape 191"/>
          <p:cNvSpPr/>
          <p:nvPr>
            <p:ph type="sldImg"/>
          </p:nvPr>
        </p:nvSpPr>
        <p:spPr>
          <a:prstGeom prst="rect">
            <a:avLst/>
          </a:prstGeom>
        </p:spPr>
        <p:txBody>
          <a:bodyPr/>
          <a:lstStyle/>
          <a:p>
            <a:pPr/>
          </a:p>
        </p:txBody>
      </p:sp>
      <p:sp>
        <p:nvSpPr>
          <p:cNvPr id="192" name="Shape 192"/>
          <p:cNvSpPr/>
          <p:nvPr>
            <p:ph type="body" sz="quarter" idx="1"/>
          </p:nvPr>
        </p:nvSpPr>
        <p:spPr>
          <a:prstGeom prst="rect">
            <a:avLst/>
          </a:prstGeom>
        </p:spPr>
        <p:txBody>
          <a:bodyPr/>
          <a:lstStyle/>
          <a:p>
            <a:pPr/>
            <a:r>
              <a:t>Här står Fermat i den grekiska traditionen och argumentera “grekiskt”. När han kör fast (p.g.a. saknande grunder i analys) använder han sig av luddiga ord. Andra har förts sådana argument också.</a:t>
            </a:r>
          </a:p>
          <a:p>
            <a:pPr/>
            <a:r>
              <a:t>Det kan gå fel: vi kan anta att hans argument för stora satsen, om han hade ett, var likartat.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6" name="Shape 196"/>
          <p:cNvSpPr/>
          <p:nvPr>
            <p:ph type="sldImg"/>
          </p:nvPr>
        </p:nvSpPr>
        <p:spPr>
          <a:prstGeom prst="rect">
            <a:avLst/>
          </a:prstGeom>
        </p:spPr>
        <p:txBody>
          <a:bodyPr/>
          <a:lstStyle/>
          <a:p>
            <a:pPr/>
          </a:p>
        </p:txBody>
      </p:sp>
      <p:sp>
        <p:nvSpPr>
          <p:cNvPr id="197" name="Shape 197"/>
          <p:cNvSpPr/>
          <p:nvPr>
            <p:ph type="body" sz="quarter" idx="1"/>
          </p:nvPr>
        </p:nvSpPr>
        <p:spPr>
          <a:prstGeom prst="rect">
            <a:avLst/>
          </a:prstGeom>
        </p:spPr>
        <p:txBody>
          <a:bodyPr/>
          <a:lstStyle/>
          <a:p>
            <a:pPr/>
            <a:r>
              <a:t>indivisibili - leder till dx, dA etc och integration</a:t>
            </a:r>
          </a:p>
          <a:p>
            <a:pPr/>
            <a:r>
              <a:t>fluxions - Newton använder sig av oändligt små värden (epsilon) men fick kritik för det. I 1700-talet ersatte han detta koncept genom “konvergenta följder” och hoppade att det skulle rädda hans fluxioner.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Shape 201"/>
          <p:cNvSpPr/>
          <p:nvPr>
            <p:ph type="sldImg"/>
          </p:nvPr>
        </p:nvSpPr>
        <p:spPr>
          <a:prstGeom prst="rect">
            <a:avLst/>
          </a:prstGeom>
        </p:spPr>
        <p:txBody>
          <a:bodyPr/>
          <a:lstStyle/>
          <a:p>
            <a:pPr/>
          </a:p>
        </p:txBody>
      </p:sp>
      <p:sp>
        <p:nvSpPr>
          <p:cNvPr id="202" name="Shape 202"/>
          <p:cNvSpPr/>
          <p:nvPr>
            <p:ph type="body" sz="quarter" idx="1"/>
          </p:nvPr>
        </p:nvSpPr>
        <p:spPr>
          <a:prstGeom prst="rect">
            <a:avLst/>
          </a:prstGeom>
        </p:spPr>
        <p:txBody>
          <a:bodyPr/>
          <a:lstStyle/>
          <a:p>
            <a:pPr/>
            <a:r>
              <a:t>Läs Berkeley. Math Emerging pp. 272—274</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6" name="Shape 206"/>
          <p:cNvSpPr/>
          <p:nvPr>
            <p:ph type="sldImg"/>
          </p:nvPr>
        </p:nvSpPr>
        <p:spPr>
          <a:prstGeom prst="rect">
            <a:avLst/>
          </a:prstGeom>
        </p:spPr>
        <p:txBody>
          <a:bodyPr/>
          <a:lstStyle/>
          <a:p>
            <a:pPr/>
          </a:p>
        </p:txBody>
      </p:sp>
      <p:sp>
        <p:nvSpPr>
          <p:cNvPr id="207" name="Shape 207"/>
          <p:cNvSpPr/>
          <p:nvPr>
            <p:ph type="body" sz="quarter" idx="1"/>
          </p:nvPr>
        </p:nvSpPr>
        <p:spPr>
          <a:prstGeom prst="rect">
            <a:avLst/>
          </a:prstGeom>
        </p:spPr>
        <p:txBody>
          <a:bodyPr/>
          <a:lstStyle/>
          <a:p>
            <a:pPr/>
            <a:r>
              <a:t>Euler sa att infinitesimalt litet betyder lika med 0 — men han tillåt “olika” nollor.</a:t>
            </a:r>
          </a:p>
          <a:p>
            <a:pPr/>
            <a:r>
              <a:t>Lagrange försökte att undvika infinitesimaler genom att basera analys helt på Taylorutvecklingar.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0" name="Shape 210"/>
          <p:cNvSpPr/>
          <p:nvPr>
            <p:ph type="sldImg"/>
          </p:nvPr>
        </p:nvSpPr>
        <p:spPr>
          <a:prstGeom prst="rect">
            <a:avLst/>
          </a:prstGeom>
        </p:spPr>
        <p:txBody>
          <a:bodyPr/>
          <a:lstStyle/>
          <a:p>
            <a:pPr/>
          </a:p>
        </p:txBody>
      </p:sp>
      <p:sp>
        <p:nvSpPr>
          <p:cNvPr id="211" name="Shape 211"/>
          <p:cNvSpPr/>
          <p:nvPr>
            <p:ph type="body" sz="quarter" idx="1"/>
          </p:nvPr>
        </p:nvSpPr>
        <p:spPr>
          <a:prstGeom prst="rect">
            <a:avLst/>
          </a:prstGeom>
        </p:spPr>
        <p:txBody>
          <a:bodyPr/>
          <a:lstStyle/>
          <a:p>
            <a:pPr/>
            <a:r>
              <a:t>Bolzano — men det var såklart omöjligt!</a:t>
            </a:r>
          </a:p>
          <a:p>
            <a:pPr/>
            <a:r>
              <a:t>Dedekind – genom Dedekindsnitt och Cantor genom att definiera de reella talen </a:t>
            </a:r>
            <a:r>
              <a:rPr i="1"/>
              <a:t>genom</a:t>
            </a:r>
            <a:r>
              <a:t> Cauchyföljder.</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itle &amp; Subtitle">
    <p:spTree>
      <p:nvGrpSpPr>
        <p:cNvPr id="1" name=""/>
        <p:cNvGrpSpPr/>
        <p:nvPr/>
      </p:nvGrpSpPr>
      <p:grpSpPr>
        <a:xfrm>
          <a:off x="0" y="0"/>
          <a:ext cx="0" cy="0"/>
          <a:chOff x="0" y="0"/>
          <a:chExt cx="0" cy="0"/>
        </a:xfrm>
      </p:grpSpPr>
      <p:sp>
        <p:nvSpPr>
          <p:cNvPr id="12" name="Shape 12"/>
          <p:cNvSpPr/>
          <p:nvPr/>
        </p:nvSpPr>
        <p:spPr>
          <a:xfrm>
            <a:off x="571500" y="4749800"/>
            <a:ext cx="11868094" cy="129"/>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p>
        </p:txBody>
      </p:sp>
      <p:sp>
        <p:nvSpPr>
          <p:cNvPr id="13" name="Shape 13"/>
          <p:cNvSpPr/>
          <p:nvPr>
            <p:ph type="title"/>
          </p:nvPr>
        </p:nvSpPr>
        <p:spPr>
          <a:xfrm>
            <a:off x="571500" y="1320800"/>
            <a:ext cx="11861800" cy="3175000"/>
          </a:xfrm>
          <a:prstGeom prst="rect">
            <a:avLst/>
          </a:prstGeom>
        </p:spPr>
        <p:txBody>
          <a:bodyPr/>
          <a:lstStyle/>
          <a:p>
            <a:pPr/>
            <a:r>
              <a:t>Title Text</a:t>
            </a:r>
          </a:p>
        </p:txBody>
      </p:sp>
      <p:sp>
        <p:nvSpPr>
          <p:cNvPr id="14" name="Shape 14"/>
          <p:cNvSpPr/>
          <p:nvPr>
            <p:ph type="body" sz="quarter" idx="1"/>
          </p:nvPr>
        </p:nvSpPr>
        <p:spPr>
          <a:xfrm>
            <a:off x="571500" y="5016500"/>
            <a:ext cx="11861800" cy="1016000"/>
          </a:xfrm>
          <a:prstGeom prst="rect">
            <a:avLst/>
          </a:prstGeom>
        </p:spPr>
        <p:txBody>
          <a:bodyPr/>
          <a:lstStyle>
            <a:lvl1pPr marL="0" indent="0">
              <a:spcBef>
                <a:spcPts val="0"/>
              </a:spcBef>
              <a:buSzTx/>
              <a:buFontTx/>
              <a:buNone/>
              <a:defRPr sz="2600">
                <a:latin typeface="Helvetica Neue"/>
                <a:ea typeface="Helvetica Neue"/>
                <a:cs typeface="Helvetica Neue"/>
                <a:sym typeface="Helvetica Neue"/>
              </a:defRPr>
            </a:lvl1pPr>
            <a:lvl2pPr marL="0" indent="228600">
              <a:spcBef>
                <a:spcPts val="0"/>
              </a:spcBef>
              <a:buSzTx/>
              <a:buFontTx/>
              <a:buNone/>
              <a:defRPr sz="2600">
                <a:latin typeface="Helvetica Neue"/>
                <a:ea typeface="Helvetica Neue"/>
                <a:cs typeface="Helvetica Neue"/>
                <a:sym typeface="Helvetica Neue"/>
              </a:defRPr>
            </a:lvl2pPr>
            <a:lvl3pPr marL="0" indent="457200">
              <a:spcBef>
                <a:spcPts val="0"/>
              </a:spcBef>
              <a:buSzTx/>
              <a:buFontTx/>
              <a:buNone/>
              <a:defRPr sz="2600">
                <a:latin typeface="Helvetica Neue"/>
                <a:ea typeface="Helvetica Neue"/>
                <a:cs typeface="Helvetica Neue"/>
                <a:sym typeface="Helvetica Neue"/>
              </a:defRPr>
            </a:lvl3pPr>
            <a:lvl4pPr marL="0" indent="685800">
              <a:spcBef>
                <a:spcPts val="0"/>
              </a:spcBef>
              <a:buSzTx/>
              <a:buFontTx/>
              <a:buNone/>
              <a:defRPr sz="2600">
                <a:latin typeface="Helvetica Neue"/>
                <a:ea typeface="Helvetica Neue"/>
                <a:cs typeface="Helvetica Neue"/>
                <a:sym typeface="Helvetica Neue"/>
              </a:defRPr>
            </a:lvl4pPr>
            <a:lvl5pPr marL="0" indent="914400">
              <a:spcBef>
                <a:spcPts val="0"/>
              </a:spcBef>
              <a:buSzTx/>
              <a:buFontTx/>
              <a:buNone/>
              <a:defRPr sz="2600">
                <a:latin typeface="Helvetica Neue"/>
                <a:ea typeface="Helvetica Neue"/>
                <a:cs typeface="Helvetica Neue"/>
                <a:sym typeface="Helvetica Neue"/>
              </a:defRPr>
            </a:lvl5pPr>
          </a:lstStyle>
          <a:p>
            <a:pPr/>
            <a:r>
              <a:t>Body Level One</a:t>
            </a:r>
          </a:p>
          <a:p>
            <a:pPr lvl="1"/>
            <a:r>
              <a:t>Body Level Two</a:t>
            </a:r>
          </a:p>
          <a:p>
            <a:pPr lvl="2"/>
            <a:r>
              <a:t>Body Level Three</a:t>
            </a:r>
          </a:p>
          <a:p>
            <a:pPr lvl="3"/>
            <a:r>
              <a:t>Body Level Four</a:t>
            </a:r>
          </a:p>
          <a:p>
            <a:pPr lvl="4"/>
            <a:r>
              <a:t>Body Level Five</a:t>
            </a:r>
          </a:p>
        </p:txBody>
      </p:sp>
      <p:sp>
        <p:nvSpPr>
          <p:cNvPr id="15" name="Shape 1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Quote">
    <p:spTree>
      <p:nvGrpSpPr>
        <p:cNvPr id="1" name=""/>
        <p:cNvGrpSpPr/>
        <p:nvPr/>
      </p:nvGrpSpPr>
      <p:grpSpPr>
        <a:xfrm>
          <a:off x="0" y="0"/>
          <a:ext cx="0" cy="0"/>
          <a:chOff x="0" y="0"/>
          <a:chExt cx="0" cy="0"/>
        </a:xfrm>
      </p:grpSpPr>
      <p:sp>
        <p:nvSpPr>
          <p:cNvPr id="101" name="Shape 101"/>
          <p:cNvSpPr/>
          <p:nvPr>
            <p:ph type="body" sz="quarter" idx="13"/>
          </p:nvPr>
        </p:nvSpPr>
        <p:spPr>
          <a:xfrm>
            <a:off x="1270000" y="6362700"/>
            <a:ext cx="10464800" cy="498422"/>
          </a:xfrm>
          <a:prstGeom prst="rect">
            <a:avLst/>
          </a:prstGeom>
        </p:spPr>
        <p:txBody>
          <a:bodyPr>
            <a:spAutoFit/>
          </a:bodyPr>
          <a:lstStyle>
            <a:lvl1pPr marL="0" indent="0" algn="ctr" defTabSz="457200">
              <a:spcBef>
                <a:spcPts val="0"/>
              </a:spcBef>
              <a:buSzTx/>
              <a:buFontTx/>
              <a:buNone/>
              <a:defRPr sz="2600">
                <a:solidFill>
                  <a:srgbClr val="000000"/>
                </a:solidFill>
                <a:latin typeface="Helvetica Neue Medium"/>
                <a:ea typeface="Helvetica Neue Medium"/>
                <a:cs typeface="Helvetica Neue Medium"/>
                <a:sym typeface="Helvetica Neue Medium"/>
              </a:defRPr>
            </a:lvl1pPr>
          </a:lstStyle>
          <a:p>
            <a:pPr/>
            <a:r>
              <a:t>–Johnny Appleseed</a:t>
            </a:r>
          </a:p>
        </p:txBody>
      </p:sp>
      <p:sp>
        <p:nvSpPr>
          <p:cNvPr id="102" name="Shape 102"/>
          <p:cNvSpPr/>
          <p:nvPr>
            <p:ph type="body" sz="quarter" idx="14"/>
          </p:nvPr>
        </p:nvSpPr>
        <p:spPr>
          <a:xfrm>
            <a:off x="1270000" y="4292600"/>
            <a:ext cx="10464800" cy="711200"/>
          </a:xfrm>
          <a:prstGeom prst="rect">
            <a:avLst/>
          </a:prstGeom>
        </p:spPr>
        <p:txBody>
          <a:bodyPr anchor="ctr">
            <a:spAutoFit/>
          </a:bodyPr>
          <a:lstStyle>
            <a:lvl1pPr marL="0" indent="0" algn="ctr" defTabSz="457200">
              <a:spcBef>
                <a:spcPts val="2400"/>
              </a:spcBef>
              <a:buSzTx/>
              <a:buFontTx/>
              <a:buNone/>
              <a:defRPr sz="4000"/>
            </a:lvl1pPr>
          </a:lstStyle>
          <a:p>
            <a:pPr/>
            <a:r>
              <a:t>“Type a quote here.”</a:t>
            </a: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Photo">
    <p:spTree>
      <p:nvGrpSpPr>
        <p:cNvPr id="1" name=""/>
        <p:cNvGrpSpPr/>
        <p:nvPr/>
      </p:nvGrpSpPr>
      <p:grpSpPr>
        <a:xfrm>
          <a:off x="0" y="0"/>
          <a:ext cx="0" cy="0"/>
          <a:chOff x="0" y="0"/>
          <a:chExt cx="0" cy="0"/>
        </a:xfrm>
      </p:grpSpPr>
      <p:sp>
        <p:nvSpPr>
          <p:cNvPr id="110" name="Shape 110"/>
          <p:cNvSpPr/>
          <p:nvPr>
            <p:ph type="pic" idx="13"/>
          </p:nvPr>
        </p:nvSpPr>
        <p:spPr>
          <a:xfrm>
            <a:off x="0" y="0"/>
            <a:ext cx="13004800" cy="9753600"/>
          </a:xfrm>
          <a:prstGeom prst="rect">
            <a:avLst/>
          </a:prstGeom>
        </p:spPr>
        <p:txBody>
          <a:bodyPr lIns="91439" tIns="45719" rIns="91439" bIns="45719">
            <a:noAutofit/>
          </a:bodyPr>
          <a:lstStyle/>
          <a:p>
            <a:pPr/>
          </a:p>
        </p:txBody>
      </p:sp>
      <p:sp>
        <p:nvSpPr>
          <p:cNvPr id="111" name="Shape 11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sp>
        <p:nvSpPr>
          <p:cNvPr id="118" name="Shape 11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spTree>
      <p:nvGrpSpPr>
        <p:cNvPr id="1" name=""/>
        <p:cNvGrpSpPr/>
        <p:nvPr/>
      </p:nvGrpSpPr>
      <p:grpSpPr>
        <a:xfrm>
          <a:off x="0" y="0"/>
          <a:ext cx="0" cy="0"/>
          <a:chOff x="0" y="0"/>
          <a:chExt cx="0" cy="0"/>
        </a:xfrm>
      </p:grpSpPr>
      <p:sp>
        <p:nvSpPr>
          <p:cNvPr id="22" name="Shape 22"/>
          <p:cNvSpPr/>
          <p:nvPr/>
        </p:nvSpPr>
        <p:spPr>
          <a:xfrm>
            <a:off x="7543800" y="7975599"/>
            <a:ext cx="1" cy="1422529"/>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p>
        </p:txBody>
      </p:sp>
      <p:sp>
        <p:nvSpPr>
          <p:cNvPr id="23" name="Shape 23"/>
          <p:cNvSpPr/>
          <p:nvPr>
            <p:ph type="pic" idx="13"/>
          </p:nvPr>
        </p:nvSpPr>
        <p:spPr>
          <a:xfrm>
            <a:off x="0" y="0"/>
            <a:ext cx="13004800" cy="7594600"/>
          </a:xfrm>
          <a:prstGeom prst="rect">
            <a:avLst/>
          </a:prstGeom>
        </p:spPr>
        <p:txBody>
          <a:bodyPr lIns="91439" tIns="45719" rIns="91439" bIns="45719">
            <a:noAutofit/>
          </a:bodyPr>
          <a:lstStyle/>
          <a:p>
            <a:pPr/>
          </a:p>
        </p:txBody>
      </p:sp>
      <p:sp>
        <p:nvSpPr>
          <p:cNvPr id="24" name="Shape 24"/>
          <p:cNvSpPr/>
          <p:nvPr>
            <p:ph type="title"/>
          </p:nvPr>
        </p:nvSpPr>
        <p:spPr>
          <a:xfrm>
            <a:off x="1409700" y="7785100"/>
            <a:ext cx="5791200" cy="1701800"/>
          </a:xfrm>
          <a:prstGeom prst="rect">
            <a:avLst/>
          </a:prstGeom>
        </p:spPr>
        <p:txBody>
          <a:bodyPr anchor="ctr"/>
          <a:lstStyle>
            <a:lvl1pPr algn="r"/>
          </a:lstStyle>
          <a:p>
            <a:pPr/>
            <a:r>
              <a:t>Title Text</a:t>
            </a:r>
          </a:p>
        </p:txBody>
      </p:sp>
      <p:sp>
        <p:nvSpPr>
          <p:cNvPr id="25" name="Shape 25"/>
          <p:cNvSpPr/>
          <p:nvPr>
            <p:ph type="body" sz="quarter" idx="1"/>
          </p:nvPr>
        </p:nvSpPr>
        <p:spPr>
          <a:xfrm>
            <a:off x="7848600" y="8470900"/>
            <a:ext cx="4953000" cy="508000"/>
          </a:xfrm>
          <a:prstGeom prst="rect">
            <a:avLst/>
          </a:prstGeom>
        </p:spPr>
        <p:txBody>
          <a:bodyPr/>
          <a:lstStyle>
            <a:lvl1pPr marL="0" indent="0">
              <a:spcBef>
                <a:spcPts val="0"/>
              </a:spcBef>
              <a:buSzTx/>
              <a:buFontTx/>
              <a:buNone/>
              <a:defRPr sz="2600">
                <a:latin typeface="Helvetica Neue"/>
                <a:ea typeface="Helvetica Neue"/>
                <a:cs typeface="Helvetica Neue"/>
                <a:sym typeface="Helvetica Neue"/>
              </a:defRPr>
            </a:lvl1pPr>
            <a:lvl2pPr marL="0" indent="228600">
              <a:spcBef>
                <a:spcPts val="0"/>
              </a:spcBef>
              <a:buSzTx/>
              <a:buFontTx/>
              <a:buNone/>
              <a:defRPr sz="2600">
                <a:latin typeface="Helvetica Neue"/>
                <a:ea typeface="Helvetica Neue"/>
                <a:cs typeface="Helvetica Neue"/>
                <a:sym typeface="Helvetica Neue"/>
              </a:defRPr>
            </a:lvl2pPr>
            <a:lvl3pPr marL="0" indent="457200">
              <a:spcBef>
                <a:spcPts val="0"/>
              </a:spcBef>
              <a:buSzTx/>
              <a:buFontTx/>
              <a:buNone/>
              <a:defRPr sz="2600">
                <a:latin typeface="Helvetica Neue"/>
                <a:ea typeface="Helvetica Neue"/>
                <a:cs typeface="Helvetica Neue"/>
                <a:sym typeface="Helvetica Neue"/>
              </a:defRPr>
            </a:lvl3pPr>
            <a:lvl4pPr marL="0" indent="685800">
              <a:spcBef>
                <a:spcPts val="0"/>
              </a:spcBef>
              <a:buSzTx/>
              <a:buFontTx/>
              <a:buNone/>
              <a:defRPr sz="2600">
                <a:latin typeface="Helvetica Neue"/>
                <a:ea typeface="Helvetica Neue"/>
                <a:cs typeface="Helvetica Neue"/>
                <a:sym typeface="Helvetica Neue"/>
              </a:defRPr>
            </a:lvl4pPr>
            <a:lvl5pPr marL="0" indent="914400">
              <a:spcBef>
                <a:spcPts val="0"/>
              </a:spcBef>
              <a:buSzTx/>
              <a:buFontTx/>
              <a:buNone/>
              <a:defRPr sz="2600">
                <a:latin typeface="Helvetica Neue"/>
                <a:ea typeface="Helvetica Neue"/>
                <a:cs typeface="Helvetica Neue"/>
                <a:sym typeface="Helvetica Neue"/>
              </a:defRPr>
            </a:lvl5pPr>
          </a:lstStyle>
          <a:p>
            <a:pPr/>
            <a:r>
              <a:t>Body Level One</a:t>
            </a:r>
          </a:p>
          <a:p>
            <a:pPr lvl="1"/>
            <a:r>
              <a:t>Body Level Two</a:t>
            </a:r>
          </a:p>
          <a:p>
            <a:pPr lvl="2"/>
            <a:r>
              <a:t>Body Level Three</a:t>
            </a:r>
          </a:p>
          <a:p>
            <a:pPr lvl="3"/>
            <a:r>
              <a:t>Body Level Four</a:t>
            </a:r>
          </a:p>
          <a:p>
            <a:pPr lvl="4"/>
            <a:r>
              <a:t>Body Level Five</a:t>
            </a:r>
          </a:p>
        </p:txBody>
      </p:sp>
      <p:sp>
        <p:nvSpPr>
          <p:cNvPr id="26" name="Shape 2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e - Center">
    <p:spTree>
      <p:nvGrpSpPr>
        <p:cNvPr id="1" name=""/>
        <p:cNvGrpSpPr/>
        <p:nvPr/>
      </p:nvGrpSpPr>
      <p:grpSpPr>
        <a:xfrm>
          <a:off x="0" y="0"/>
          <a:ext cx="0" cy="0"/>
          <a:chOff x="0" y="0"/>
          <a:chExt cx="0" cy="0"/>
        </a:xfrm>
      </p:grpSpPr>
      <p:sp>
        <p:nvSpPr>
          <p:cNvPr id="33" name="Shape 33"/>
          <p:cNvSpPr/>
          <p:nvPr>
            <p:ph type="title"/>
          </p:nvPr>
        </p:nvSpPr>
        <p:spPr>
          <a:xfrm>
            <a:off x="571500" y="3289300"/>
            <a:ext cx="11861800" cy="3175000"/>
          </a:xfrm>
          <a:prstGeom prst="rect">
            <a:avLst/>
          </a:prstGeom>
        </p:spPr>
        <p:txBody>
          <a:bodyPr anchor="ctr"/>
          <a:lstStyle/>
          <a:p>
            <a:pPr/>
            <a:r>
              <a:t>Title Text</a:t>
            </a:r>
          </a:p>
        </p:txBody>
      </p:sp>
      <p:sp>
        <p:nvSpPr>
          <p:cNvPr id="34" name="Shape 3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p:spTree>
      <p:nvGrpSpPr>
        <p:cNvPr id="1" name=""/>
        <p:cNvGrpSpPr/>
        <p:nvPr/>
      </p:nvGrpSpPr>
      <p:grpSpPr>
        <a:xfrm>
          <a:off x="0" y="0"/>
          <a:ext cx="0" cy="0"/>
          <a:chOff x="0" y="0"/>
          <a:chExt cx="0" cy="0"/>
        </a:xfrm>
      </p:grpSpPr>
      <p:sp>
        <p:nvSpPr>
          <p:cNvPr id="41" name="Shape 41"/>
          <p:cNvSpPr/>
          <p:nvPr/>
        </p:nvSpPr>
        <p:spPr>
          <a:xfrm>
            <a:off x="571500" y="4864100"/>
            <a:ext cx="5334476" cy="58"/>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p>
        </p:txBody>
      </p:sp>
      <p:sp>
        <p:nvSpPr>
          <p:cNvPr id="42" name="Shape 42"/>
          <p:cNvSpPr/>
          <p:nvPr>
            <p:ph type="pic" idx="13"/>
          </p:nvPr>
        </p:nvSpPr>
        <p:spPr>
          <a:xfrm>
            <a:off x="6502400" y="0"/>
            <a:ext cx="6502400" cy="9753600"/>
          </a:xfrm>
          <a:prstGeom prst="rect">
            <a:avLst/>
          </a:prstGeom>
        </p:spPr>
        <p:txBody>
          <a:bodyPr lIns="91439" tIns="45719" rIns="91439" bIns="45719">
            <a:noAutofit/>
          </a:bodyPr>
          <a:lstStyle/>
          <a:p>
            <a:pPr/>
          </a:p>
        </p:txBody>
      </p:sp>
      <p:sp>
        <p:nvSpPr>
          <p:cNvPr id="43" name="Shape 43"/>
          <p:cNvSpPr/>
          <p:nvPr>
            <p:ph type="title"/>
          </p:nvPr>
        </p:nvSpPr>
        <p:spPr>
          <a:xfrm>
            <a:off x="571500" y="1435100"/>
            <a:ext cx="5334000" cy="3175000"/>
          </a:xfrm>
          <a:prstGeom prst="rect">
            <a:avLst/>
          </a:prstGeom>
        </p:spPr>
        <p:txBody>
          <a:bodyPr/>
          <a:lstStyle/>
          <a:p>
            <a:pPr/>
            <a:r>
              <a:t>Title Text</a:t>
            </a:r>
          </a:p>
        </p:txBody>
      </p:sp>
      <p:sp>
        <p:nvSpPr>
          <p:cNvPr id="44" name="Shape 44"/>
          <p:cNvSpPr/>
          <p:nvPr>
            <p:ph type="body" sz="quarter" idx="1"/>
          </p:nvPr>
        </p:nvSpPr>
        <p:spPr>
          <a:xfrm>
            <a:off x="571500" y="5130800"/>
            <a:ext cx="5334000" cy="3175000"/>
          </a:xfrm>
          <a:prstGeom prst="rect">
            <a:avLst/>
          </a:prstGeom>
        </p:spPr>
        <p:txBody>
          <a:bodyPr/>
          <a:lstStyle>
            <a:lvl1pPr marL="0" indent="0">
              <a:spcBef>
                <a:spcPts val="0"/>
              </a:spcBef>
              <a:buSzTx/>
              <a:buFontTx/>
              <a:buNone/>
              <a:defRPr sz="2600">
                <a:latin typeface="Helvetica Neue"/>
                <a:ea typeface="Helvetica Neue"/>
                <a:cs typeface="Helvetica Neue"/>
                <a:sym typeface="Helvetica Neue"/>
              </a:defRPr>
            </a:lvl1pPr>
            <a:lvl2pPr marL="0" indent="228600">
              <a:spcBef>
                <a:spcPts val="0"/>
              </a:spcBef>
              <a:buSzTx/>
              <a:buFontTx/>
              <a:buNone/>
              <a:defRPr sz="2600">
                <a:latin typeface="Helvetica Neue"/>
                <a:ea typeface="Helvetica Neue"/>
                <a:cs typeface="Helvetica Neue"/>
                <a:sym typeface="Helvetica Neue"/>
              </a:defRPr>
            </a:lvl2pPr>
            <a:lvl3pPr marL="0" indent="457200">
              <a:spcBef>
                <a:spcPts val="0"/>
              </a:spcBef>
              <a:buSzTx/>
              <a:buFontTx/>
              <a:buNone/>
              <a:defRPr sz="2600">
                <a:latin typeface="Helvetica Neue"/>
                <a:ea typeface="Helvetica Neue"/>
                <a:cs typeface="Helvetica Neue"/>
                <a:sym typeface="Helvetica Neue"/>
              </a:defRPr>
            </a:lvl3pPr>
            <a:lvl4pPr marL="0" indent="685800">
              <a:spcBef>
                <a:spcPts val="0"/>
              </a:spcBef>
              <a:buSzTx/>
              <a:buFontTx/>
              <a:buNone/>
              <a:defRPr sz="2600">
                <a:latin typeface="Helvetica Neue"/>
                <a:ea typeface="Helvetica Neue"/>
                <a:cs typeface="Helvetica Neue"/>
                <a:sym typeface="Helvetica Neue"/>
              </a:defRPr>
            </a:lvl4pPr>
            <a:lvl5pPr marL="0" indent="914400">
              <a:spcBef>
                <a:spcPts val="0"/>
              </a:spcBef>
              <a:buSzTx/>
              <a:buFontTx/>
              <a:buNone/>
              <a:defRPr sz="2600">
                <a:latin typeface="Helvetica Neue"/>
                <a:ea typeface="Helvetica Neue"/>
                <a:cs typeface="Helvetica Neue"/>
                <a:sym typeface="Helvetica Neue"/>
              </a:defRPr>
            </a:lvl5pPr>
          </a:lstStyle>
          <a:p>
            <a:pPr/>
            <a:r>
              <a:t>Body Level One</a:t>
            </a:r>
          </a:p>
          <a:p>
            <a:pPr lvl="1"/>
            <a:r>
              <a:t>Body Level Two</a:t>
            </a:r>
          </a:p>
          <a:p>
            <a:pPr lvl="2"/>
            <a:r>
              <a:t>Body Level Three</a:t>
            </a:r>
          </a:p>
          <a:p>
            <a:pPr lvl="3"/>
            <a:r>
              <a:t>Body Level Four</a:t>
            </a:r>
          </a:p>
          <a:p>
            <a:pPr lvl="4"/>
            <a:r>
              <a:t>Body Level Five</a:t>
            </a:r>
          </a:p>
        </p:txBody>
      </p:sp>
      <p:sp>
        <p:nvSpPr>
          <p:cNvPr id="45" name="Shape 4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52" name="Shape 52"/>
          <p:cNvSpPr/>
          <p:nvPr>
            <p:ph type="title"/>
          </p:nvPr>
        </p:nvSpPr>
        <p:spPr>
          <a:prstGeom prst="rect">
            <a:avLst/>
          </a:prstGeom>
        </p:spPr>
        <p:txBody>
          <a:bodyPr/>
          <a:lstStyle/>
          <a:p>
            <a:pPr/>
            <a:r>
              <a:t>Title Text</a:t>
            </a:r>
          </a:p>
        </p:txBody>
      </p:sp>
      <p:sp>
        <p:nvSpPr>
          <p:cNvPr id="53" name="Shape 5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60" name="Shape 60"/>
          <p:cNvSpPr/>
          <p:nvPr>
            <p:ph type="title"/>
          </p:nvPr>
        </p:nvSpPr>
        <p:spPr>
          <a:prstGeom prst="rect">
            <a:avLst/>
          </a:prstGeom>
        </p:spPr>
        <p:txBody>
          <a:bodyPr/>
          <a:lstStyle/>
          <a:p>
            <a:pPr/>
            <a:r>
              <a:t>Title Text</a:t>
            </a:r>
          </a:p>
        </p:txBody>
      </p:sp>
      <p:sp>
        <p:nvSpPr>
          <p:cNvPr id="61" name="Shape 61"/>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2" name="Shape 6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Title, Bullets &amp; Photo">
    <p:spTree>
      <p:nvGrpSpPr>
        <p:cNvPr id="1" name=""/>
        <p:cNvGrpSpPr/>
        <p:nvPr/>
      </p:nvGrpSpPr>
      <p:grpSpPr>
        <a:xfrm>
          <a:off x="0" y="0"/>
          <a:ext cx="0" cy="0"/>
          <a:chOff x="0" y="0"/>
          <a:chExt cx="0" cy="0"/>
        </a:xfrm>
      </p:grpSpPr>
      <p:sp>
        <p:nvSpPr>
          <p:cNvPr id="69" name="Shape 69"/>
          <p:cNvSpPr/>
          <p:nvPr/>
        </p:nvSpPr>
        <p:spPr>
          <a:xfrm>
            <a:off x="571500" y="1968500"/>
            <a:ext cx="5073394" cy="133"/>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p>
        </p:txBody>
      </p:sp>
      <p:sp>
        <p:nvSpPr>
          <p:cNvPr id="70" name="Shape 70"/>
          <p:cNvSpPr/>
          <p:nvPr>
            <p:ph type="pic" idx="13"/>
          </p:nvPr>
        </p:nvSpPr>
        <p:spPr>
          <a:xfrm>
            <a:off x="6502400" y="0"/>
            <a:ext cx="6502400" cy="9753600"/>
          </a:xfrm>
          <a:prstGeom prst="rect">
            <a:avLst/>
          </a:prstGeom>
        </p:spPr>
        <p:txBody>
          <a:bodyPr lIns="91439" tIns="45719" rIns="91439" bIns="45719">
            <a:noAutofit/>
          </a:bodyPr>
          <a:lstStyle/>
          <a:p>
            <a:pPr/>
          </a:p>
        </p:txBody>
      </p:sp>
      <p:sp>
        <p:nvSpPr>
          <p:cNvPr id="71" name="Shape 71"/>
          <p:cNvSpPr/>
          <p:nvPr>
            <p:ph type="title"/>
          </p:nvPr>
        </p:nvSpPr>
        <p:spPr>
          <a:xfrm>
            <a:off x="571500" y="330200"/>
            <a:ext cx="5080000" cy="1397000"/>
          </a:xfrm>
          <a:prstGeom prst="rect">
            <a:avLst/>
          </a:prstGeom>
        </p:spPr>
        <p:txBody>
          <a:bodyPr/>
          <a:lstStyle/>
          <a:p>
            <a:pPr/>
            <a:r>
              <a:t>Title Text</a:t>
            </a:r>
          </a:p>
        </p:txBody>
      </p:sp>
      <p:sp>
        <p:nvSpPr>
          <p:cNvPr id="72" name="Shape 72"/>
          <p:cNvSpPr/>
          <p:nvPr>
            <p:ph type="body" sz="half" idx="1"/>
          </p:nvPr>
        </p:nvSpPr>
        <p:spPr>
          <a:xfrm>
            <a:off x="571500" y="2222500"/>
            <a:ext cx="5080000" cy="6667500"/>
          </a:xfrm>
          <a:prstGeom prst="rect">
            <a:avLst/>
          </a:prstGeom>
        </p:spPr>
        <p:txBody>
          <a:bodyPr/>
          <a:lstStyle>
            <a:lvl1pPr marL="330200" indent="-330200">
              <a:spcBef>
                <a:spcPts val="3000"/>
              </a:spcBef>
              <a:defRPr sz="2600">
                <a:latin typeface="Helvetica Neue"/>
                <a:ea typeface="Helvetica Neue"/>
                <a:cs typeface="Helvetica Neue"/>
                <a:sym typeface="Helvetica Neue"/>
              </a:defRPr>
            </a:lvl1pPr>
            <a:lvl2pPr marL="660400" indent="-330200">
              <a:spcBef>
                <a:spcPts val="3000"/>
              </a:spcBef>
              <a:defRPr sz="2600">
                <a:latin typeface="Helvetica Neue"/>
                <a:ea typeface="Helvetica Neue"/>
                <a:cs typeface="Helvetica Neue"/>
                <a:sym typeface="Helvetica Neue"/>
              </a:defRPr>
            </a:lvl2pPr>
            <a:lvl3pPr marL="990600" indent="-330200">
              <a:spcBef>
                <a:spcPts val="3000"/>
              </a:spcBef>
              <a:defRPr sz="2600">
                <a:latin typeface="Helvetica Neue"/>
                <a:ea typeface="Helvetica Neue"/>
                <a:cs typeface="Helvetica Neue"/>
                <a:sym typeface="Helvetica Neue"/>
              </a:defRPr>
            </a:lvl3pPr>
            <a:lvl4pPr marL="1320800" indent="-330200">
              <a:spcBef>
                <a:spcPts val="3000"/>
              </a:spcBef>
              <a:defRPr sz="2600">
                <a:latin typeface="Helvetica Neue"/>
                <a:ea typeface="Helvetica Neue"/>
                <a:cs typeface="Helvetica Neue"/>
                <a:sym typeface="Helvetica Neue"/>
              </a:defRPr>
            </a:lvl4pPr>
            <a:lvl5pPr marL="1651000" indent="-330200">
              <a:spcBef>
                <a:spcPts val="3000"/>
              </a:spcBef>
              <a:defRPr sz="2600">
                <a:latin typeface="Helvetica Neue"/>
                <a:ea typeface="Helvetica Neue"/>
                <a:cs typeface="Helvetica Neue"/>
                <a:sym typeface="Helvetica Neue"/>
              </a:defRPr>
            </a:lvl5pPr>
          </a:lstStyle>
          <a:p>
            <a:pPr/>
            <a:r>
              <a:t>Body Level One</a:t>
            </a:r>
          </a:p>
          <a:p>
            <a:pPr lvl="1"/>
            <a:r>
              <a:t>Body Level Two</a:t>
            </a:r>
          </a:p>
          <a:p>
            <a:pPr lvl="2"/>
            <a:r>
              <a:t>Body Level Three</a:t>
            </a:r>
          </a:p>
          <a:p>
            <a:pPr lvl="3"/>
            <a:r>
              <a:t>Body Level Four</a:t>
            </a:r>
          </a:p>
          <a:p>
            <a:pPr lvl="4"/>
            <a:r>
              <a:t>Body Level Five</a:t>
            </a:r>
          </a:p>
        </p:txBody>
      </p:sp>
      <p:sp>
        <p:nvSpPr>
          <p:cNvPr id="73" name="Shape 73"/>
          <p:cNvSpPr/>
          <p:nvPr>
            <p:ph type="sldNum" sz="quarter" idx="2"/>
          </p:nvPr>
        </p:nvSpPr>
        <p:spPr>
          <a:xfrm>
            <a:off x="510743" y="9194800"/>
            <a:ext cx="312014" cy="299822"/>
          </a:xfrm>
          <a:prstGeom prst="rect">
            <a:avLst/>
          </a:prstGeom>
        </p:spPr>
        <p:txBody>
          <a:bodyPr/>
          <a:lstStyle>
            <a:lvl1pPr algn="l"/>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Bullets">
    <p:spTree>
      <p:nvGrpSpPr>
        <p:cNvPr id="1" name=""/>
        <p:cNvGrpSpPr/>
        <p:nvPr/>
      </p:nvGrpSpPr>
      <p:grpSpPr>
        <a:xfrm>
          <a:off x="0" y="0"/>
          <a:ext cx="0" cy="0"/>
          <a:chOff x="0" y="0"/>
          <a:chExt cx="0" cy="0"/>
        </a:xfrm>
      </p:grpSpPr>
      <p:sp>
        <p:nvSpPr>
          <p:cNvPr id="80" name="Shape 80"/>
          <p:cNvSpPr/>
          <p:nvPr>
            <p:ph type="body" idx="1"/>
          </p:nvPr>
        </p:nvSpPr>
        <p:spPr>
          <a:xfrm>
            <a:off x="889000" y="889000"/>
            <a:ext cx="11214100" cy="79629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1" name="Shape 8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Photo - 3 Up">
    <p:spTree>
      <p:nvGrpSpPr>
        <p:cNvPr id="1" name=""/>
        <p:cNvGrpSpPr/>
        <p:nvPr/>
      </p:nvGrpSpPr>
      <p:grpSpPr>
        <a:xfrm>
          <a:off x="0" y="0"/>
          <a:ext cx="0" cy="0"/>
          <a:chOff x="0" y="0"/>
          <a:chExt cx="0" cy="0"/>
        </a:xfrm>
      </p:grpSpPr>
      <p:sp>
        <p:nvSpPr>
          <p:cNvPr id="88" name="Shape 88"/>
          <p:cNvSpPr/>
          <p:nvPr/>
        </p:nvSpPr>
        <p:spPr>
          <a:xfrm flipH="1">
            <a:off x="9055098" y="508000"/>
            <a:ext cx="128" cy="7975631"/>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p>
        </p:txBody>
      </p:sp>
      <p:sp>
        <p:nvSpPr>
          <p:cNvPr id="89" name="Shape 89"/>
          <p:cNvSpPr/>
          <p:nvPr/>
        </p:nvSpPr>
        <p:spPr>
          <a:xfrm>
            <a:off x="9055096" y="4464050"/>
            <a:ext cx="3448503" cy="59"/>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p>
        </p:txBody>
      </p:sp>
      <p:sp>
        <p:nvSpPr>
          <p:cNvPr id="90" name="Shape 90"/>
          <p:cNvSpPr/>
          <p:nvPr>
            <p:ph type="pic" sz="quarter" idx="13"/>
          </p:nvPr>
        </p:nvSpPr>
        <p:spPr>
          <a:xfrm>
            <a:off x="9220200" y="4622800"/>
            <a:ext cx="3276600" cy="3860800"/>
          </a:xfrm>
          <a:prstGeom prst="rect">
            <a:avLst/>
          </a:prstGeom>
        </p:spPr>
        <p:txBody>
          <a:bodyPr lIns="91439" tIns="45719" rIns="91439" bIns="45719">
            <a:noAutofit/>
          </a:bodyPr>
          <a:lstStyle/>
          <a:p>
            <a:pPr/>
          </a:p>
        </p:txBody>
      </p:sp>
      <p:sp>
        <p:nvSpPr>
          <p:cNvPr id="91" name="Shape 91"/>
          <p:cNvSpPr/>
          <p:nvPr>
            <p:ph type="pic" sz="quarter" idx="14"/>
          </p:nvPr>
        </p:nvSpPr>
        <p:spPr>
          <a:xfrm>
            <a:off x="9220200" y="508000"/>
            <a:ext cx="3276600" cy="3797300"/>
          </a:xfrm>
          <a:prstGeom prst="rect">
            <a:avLst/>
          </a:prstGeom>
        </p:spPr>
        <p:txBody>
          <a:bodyPr lIns="91439" tIns="45719" rIns="91439" bIns="45719">
            <a:noAutofit/>
          </a:bodyPr>
          <a:lstStyle/>
          <a:p>
            <a:pPr/>
          </a:p>
        </p:txBody>
      </p:sp>
      <p:sp>
        <p:nvSpPr>
          <p:cNvPr id="92" name="Shape 92"/>
          <p:cNvSpPr/>
          <p:nvPr>
            <p:ph type="pic" idx="15"/>
          </p:nvPr>
        </p:nvSpPr>
        <p:spPr>
          <a:xfrm>
            <a:off x="520700" y="508000"/>
            <a:ext cx="8369300" cy="7975600"/>
          </a:xfrm>
          <a:prstGeom prst="rect">
            <a:avLst/>
          </a:prstGeom>
        </p:spPr>
        <p:txBody>
          <a:bodyPr lIns="91439" tIns="45719" rIns="91439" bIns="45719">
            <a:noAutofit/>
          </a:bodyPr>
          <a:lstStyle/>
          <a:p>
            <a:pPr/>
          </a:p>
        </p:txBody>
      </p:sp>
      <p:sp>
        <p:nvSpPr>
          <p:cNvPr id="93" name="Shape 93"/>
          <p:cNvSpPr/>
          <p:nvPr>
            <p:ph type="body" sz="quarter" idx="1"/>
          </p:nvPr>
        </p:nvSpPr>
        <p:spPr>
          <a:xfrm>
            <a:off x="520700" y="8661400"/>
            <a:ext cx="8369300" cy="939800"/>
          </a:xfrm>
          <a:prstGeom prst="rect">
            <a:avLst/>
          </a:prstGeom>
        </p:spPr>
        <p:txBody>
          <a:bodyPr/>
          <a:lstStyle>
            <a:lvl1pPr marL="0" indent="0">
              <a:spcBef>
                <a:spcPts val="0"/>
              </a:spcBef>
              <a:buSzTx/>
              <a:buFontTx/>
              <a:buNone/>
              <a:defRPr sz="2600">
                <a:latin typeface="Helvetica Neue"/>
                <a:ea typeface="Helvetica Neue"/>
                <a:cs typeface="Helvetica Neue"/>
                <a:sym typeface="Helvetica Neue"/>
              </a:defRPr>
            </a:lvl1pPr>
            <a:lvl2pPr marL="0" indent="228600">
              <a:spcBef>
                <a:spcPts val="0"/>
              </a:spcBef>
              <a:buSzTx/>
              <a:buFontTx/>
              <a:buNone/>
              <a:defRPr sz="2600">
                <a:latin typeface="Helvetica Neue"/>
                <a:ea typeface="Helvetica Neue"/>
                <a:cs typeface="Helvetica Neue"/>
                <a:sym typeface="Helvetica Neue"/>
              </a:defRPr>
            </a:lvl2pPr>
            <a:lvl3pPr marL="0" indent="457200">
              <a:spcBef>
                <a:spcPts val="0"/>
              </a:spcBef>
              <a:buSzTx/>
              <a:buFontTx/>
              <a:buNone/>
              <a:defRPr sz="2600">
                <a:latin typeface="Helvetica Neue"/>
                <a:ea typeface="Helvetica Neue"/>
                <a:cs typeface="Helvetica Neue"/>
                <a:sym typeface="Helvetica Neue"/>
              </a:defRPr>
            </a:lvl3pPr>
            <a:lvl4pPr marL="0" indent="685800">
              <a:spcBef>
                <a:spcPts val="0"/>
              </a:spcBef>
              <a:buSzTx/>
              <a:buFontTx/>
              <a:buNone/>
              <a:defRPr sz="2600">
                <a:latin typeface="Helvetica Neue"/>
                <a:ea typeface="Helvetica Neue"/>
                <a:cs typeface="Helvetica Neue"/>
                <a:sym typeface="Helvetica Neue"/>
              </a:defRPr>
            </a:lvl4pPr>
            <a:lvl5pPr marL="0" indent="914400">
              <a:spcBef>
                <a:spcPts val="0"/>
              </a:spcBef>
              <a:buSzTx/>
              <a:buFontTx/>
              <a:buNone/>
              <a:defRPr sz="2600">
                <a:latin typeface="Helvetica Neue"/>
                <a:ea typeface="Helvetica Neue"/>
                <a:cs typeface="Helvetica Neue"/>
                <a:sym typeface="Helvetica Neue"/>
              </a:defRPr>
            </a:lvl5pPr>
          </a:lstStyle>
          <a:p>
            <a:pPr/>
            <a:r>
              <a:t>Body Level One</a:t>
            </a:r>
          </a:p>
          <a:p>
            <a:pPr lvl="1"/>
            <a:r>
              <a:t>Body Level Two</a:t>
            </a:r>
          </a:p>
          <a:p>
            <a:pPr lvl="2"/>
            <a:r>
              <a:t>Body Level Three</a:t>
            </a:r>
          </a:p>
          <a:p>
            <a:pPr lvl="3"/>
            <a:r>
              <a:t>Body Level Four</a:t>
            </a:r>
          </a:p>
          <a:p>
            <a:pPr lvl="4"/>
            <a:r>
              <a:t>Body Level Five</a:t>
            </a:r>
          </a:p>
        </p:txBody>
      </p:sp>
      <p:sp>
        <p:nvSpPr>
          <p:cNvPr id="94" name="Shape 9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nvSpPr>
        <p:spPr>
          <a:xfrm>
            <a:off x="571500" y="1968500"/>
            <a:ext cx="11868106" cy="129"/>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p>
        </p:txBody>
      </p:sp>
      <p:sp>
        <p:nvSpPr>
          <p:cNvPr id="3" name="Shape 3"/>
          <p:cNvSpPr/>
          <p:nvPr>
            <p:ph type="title"/>
          </p:nvPr>
        </p:nvSpPr>
        <p:spPr>
          <a:xfrm>
            <a:off x="571500" y="330200"/>
            <a:ext cx="11861800" cy="1397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r>
              <a:t>Title Text</a:t>
            </a:r>
          </a:p>
        </p:txBody>
      </p:sp>
      <p:sp>
        <p:nvSpPr>
          <p:cNvPr id="4" name="Shape 4"/>
          <p:cNvSpPr/>
          <p:nvPr>
            <p:ph type="body" idx="1"/>
          </p:nvPr>
        </p:nvSpPr>
        <p:spPr>
          <a:xfrm>
            <a:off x="571500" y="2222500"/>
            <a:ext cx="11861800" cy="6667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 name="Shape 5"/>
          <p:cNvSpPr/>
          <p:nvPr>
            <p:ph type="sldNum" sz="quarter" idx="2"/>
          </p:nvPr>
        </p:nvSpPr>
        <p:spPr>
          <a:xfrm>
            <a:off x="12268199" y="9194800"/>
            <a:ext cx="312015" cy="299822"/>
          </a:xfrm>
          <a:prstGeom prst="rect">
            <a:avLst/>
          </a:prstGeom>
          <a:ln w="12700">
            <a:miter lim="400000"/>
          </a:ln>
        </p:spPr>
        <p:txBody>
          <a:bodyPr wrap="none" lIns="50800" tIns="50800" rIns="50800" bIns="50800">
            <a:spAutoFit/>
          </a:bodyPr>
          <a:lstStyle>
            <a:lvl1pPr algn="r">
              <a:defRPr sz="1400">
                <a:latin typeface="Helvetica Neue"/>
                <a:ea typeface="Helvetica Neue"/>
                <a:cs typeface="Helvetica Neue"/>
                <a:sym typeface="Helvetica Neue"/>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l" defTabSz="584200" rtl="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mn-lt"/>
          <a:ea typeface="+mn-ea"/>
          <a:cs typeface="+mn-cs"/>
          <a:sym typeface="Helvetica Neue Light"/>
        </a:defRPr>
      </a:lvl1pPr>
      <a:lvl2pPr marL="0" marR="0" indent="228600" algn="l" defTabSz="584200" rtl="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mn-lt"/>
          <a:ea typeface="+mn-ea"/>
          <a:cs typeface="+mn-cs"/>
          <a:sym typeface="Helvetica Neue Light"/>
        </a:defRPr>
      </a:lvl2pPr>
      <a:lvl3pPr marL="0" marR="0" indent="457200" algn="l" defTabSz="584200" rtl="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mn-lt"/>
          <a:ea typeface="+mn-ea"/>
          <a:cs typeface="+mn-cs"/>
          <a:sym typeface="Helvetica Neue Light"/>
        </a:defRPr>
      </a:lvl3pPr>
      <a:lvl4pPr marL="0" marR="0" indent="685800" algn="l" defTabSz="584200" rtl="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mn-lt"/>
          <a:ea typeface="+mn-ea"/>
          <a:cs typeface="+mn-cs"/>
          <a:sym typeface="Helvetica Neue Light"/>
        </a:defRPr>
      </a:lvl4pPr>
      <a:lvl5pPr marL="0" marR="0" indent="914400" algn="l" defTabSz="584200" rtl="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mn-lt"/>
          <a:ea typeface="+mn-ea"/>
          <a:cs typeface="+mn-cs"/>
          <a:sym typeface="Helvetica Neue Light"/>
        </a:defRPr>
      </a:lvl5pPr>
      <a:lvl6pPr marL="0" marR="0" indent="1143000" algn="l" defTabSz="584200" rtl="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mn-lt"/>
          <a:ea typeface="+mn-ea"/>
          <a:cs typeface="+mn-cs"/>
          <a:sym typeface="Helvetica Neue Light"/>
        </a:defRPr>
      </a:lvl6pPr>
      <a:lvl7pPr marL="0" marR="0" indent="1371600" algn="l" defTabSz="584200" rtl="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mn-lt"/>
          <a:ea typeface="+mn-ea"/>
          <a:cs typeface="+mn-cs"/>
          <a:sym typeface="Helvetica Neue Light"/>
        </a:defRPr>
      </a:lvl7pPr>
      <a:lvl8pPr marL="0" marR="0" indent="1600200" algn="l" defTabSz="584200" rtl="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mn-lt"/>
          <a:ea typeface="+mn-ea"/>
          <a:cs typeface="+mn-cs"/>
          <a:sym typeface="Helvetica Neue Light"/>
        </a:defRPr>
      </a:lvl8pPr>
      <a:lvl9pPr marL="0" marR="0" indent="1828800" algn="l" defTabSz="584200" rtl="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mn-lt"/>
          <a:ea typeface="+mn-ea"/>
          <a:cs typeface="+mn-cs"/>
          <a:sym typeface="Helvetica Neue Light"/>
        </a:defRPr>
      </a:lvl9pPr>
    </p:titleStyle>
    <p:bodyStyle>
      <a:lvl1pPr marL="457200" marR="0" indent="-457200" algn="l" defTabSz="584200" rtl="0" latinLnBrk="0">
        <a:lnSpc>
          <a:spcPct val="100000"/>
        </a:lnSpc>
        <a:spcBef>
          <a:spcPts val="4200"/>
        </a:spcBef>
        <a:spcAft>
          <a:spcPts val="0"/>
        </a:spcAft>
        <a:buClrTx/>
        <a:buSzPct val="75000"/>
        <a:buFont typeface="Helvetica Neue"/>
        <a:buChar char="•"/>
        <a:tabLst/>
        <a:defRPr b="0" baseline="0" cap="none" i="0" spc="0" strike="noStrike" sz="3600" u="none">
          <a:ln>
            <a:noFill/>
          </a:ln>
          <a:solidFill>
            <a:srgbClr val="747474"/>
          </a:solidFill>
          <a:uFillTx/>
          <a:latin typeface="+mn-lt"/>
          <a:ea typeface="+mn-ea"/>
          <a:cs typeface="+mn-cs"/>
          <a:sym typeface="Helvetica Neue Light"/>
        </a:defRPr>
      </a:lvl1pPr>
      <a:lvl2pPr marL="914400" marR="0" indent="-457200" algn="l" defTabSz="584200" rtl="0" latinLnBrk="0">
        <a:lnSpc>
          <a:spcPct val="100000"/>
        </a:lnSpc>
        <a:spcBef>
          <a:spcPts val="4200"/>
        </a:spcBef>
        <a:spcAft>
          <a:spcPts val="0"/>
        </a:spcAft>
        <a:buClrTx/>
        <a:buSzPct val="75000"/>
        <a:buFont typeface="Helvetica Neue"/>
        <a:buChar char="•"/>
        <a:tabLst/>
        <a:defRPr b="0" baseline="0" cap="none" i="0" spc="0" strike="noStrike" sz="3600" u="none">
          <a:ln>
            <a:noFill/>
          </a:ln>
          <a:solidFill>
            <a:srgbClr val="747474"/>
          </a:solidFill>
          <a:uFillTx/>
          <a:latin typeface="+mn-lt"/>
          <a:ea typeface="+mn-ea"/>
          <a:cs typeface="+mn-cs"/>
          <a:sym typeface="Helvetica Neue Light"/>
        </a:defRPr>
      </a:lvl2pPr>
      <a:lvl3pPr marL="1371600" marR="0" indent="-457200" algn="l" defTabSz="584200" rtl="0" latinLnBrk="0">
        <a:lnSpc>
          <a:spcPct val="100000"/>
        </a:lnSpc>
        <a:spcBef>
          <a:spcPts val="4200"/>
        </a:spcBef>
        <a:spcAft>
          <a:spcPts val="0"/>
        </a:spcAft>
        <a:buClrTx/>
        <a:buSzPct val="75000"/>
        <a:buFont typeface="Helvetica Neue"/>
        <a:buChar char="•"/>
        <a:tabLst/>
        <a:defRPr b="0" baseline="0" cap="none" i="0" spc="0" strike="noStrike" sz="3600" u="none">
          <a:ln>
            <a:noFill/>
          </a:ln>
          <a:solidFill>
            <a:srgbClr val="747474"/>
          </a:solidFill>
          <a:uFillTx/>
          <a:latin typeface="+mn-lt"/>
          <a:ea typeface="+mn-ea"/>
          <a:cs typeface="+mn-cs"/>
          <a:sym typeface="Helvetica Neue Light"/>
        </a:defRPr>
      </a:lvl3pPr>
      <a:lvl4pPr marL="1828800" marR="0" indent="-457200" algn="l" defTabSz="584200" rtl="0" latinLnBrk="0">
        <a:lnSpc>
          <a:spcPct val="100000"/>
        </a:lnSpc>
        <a:spcBef>
          <a:spcPts val="4200"/>
        </a:spcBef>
        <a:spcAft>
          <a:spcPts val="0"/>
        </a:spcAft>
        <a:buClrTx/>
        <a:buSzPct val="75000"/>
        <a:buFont typeface="Helvetica Neue"/>
        <a:buChar char="•"/>
        <a:tabLst/>
        <a:defRPr b="0" baseline="0" cap="none" i="0" spc="0" strike="noStrike" sz="3600" u="none">
          <a:ln>
            <a:noFill/>
          </a:ln>
          <a:solidFill>
            <a:srgbClr val="747474"/>
          </a:solidFill>
          <a:uFillTx/>
          <a:latin typeface="+mn-lt"/>
          <a:ea typeface="+mn-ea"/>
          <a:cs typeface="+mn-cs"/>
          <a:sym typeface="Helvetica Neue Light"/>
        </a:defRPr>
      </a:lvl4pPr>
      <a:lvl5pPr marL="2286000" marR="0" indent="-457200" algn="l" defTabSz="584200" rtl="0" latinLnBrk="0">
        <a:lnSpc>
          <a:spcPct val="100000"/>
        </a:lnSpc>
        <a:spcBef>
          <a:spcPts val="4200"/>
        </a:spcBef>
        <a:spcAft>
          <a:spcPts val="0"/>
        </a:spcAft>
        <a:buClrTx/>
        <a:buSzPct val="75000"/>
        <a:buFont typeface="Helvetica Neue"/>
        <a:buChar char="•"/>
        <a:tabLst/>
        <a:defRPr b="0" baseline="0" cap="none" i="0" spc="0" strike="noStrike" sz="3600" u="none">
          <a:ln>
            <a:noFill/>
          </a:ln>
          <a:solidFill>
            <a:srgbClr val="747474"/>
          </a:solidFill>
          <a:uFillTx/>
          <a:latin typeface="+mn-lt"/>
          <a:ea typeface="+mn-ea"/>
          <a:cs typeface="+mn-cs"/>
          <a:sym typeface="Helvetica Neue Light"/>
        </a:defRPr>
      </a:lvl5pPr>
      <a:lvl6pPr marL="2743200" marR="0" indent="-457200" algn="l" defTabSz="584200" rtl="0" latinLnBrk="0">
        <a:lnSpc>
          <a:spcPct val="100000"/>
        </a:lnSpc>
        <a:spcBef>
          <a:spcPts val="4200"/>
        </a:spcBef>
        <a:spcAft>
          <a:spcPts val="0"/>
        </a:spcAft>
        <a:buClrTx/>
        <a:buSzPct val="75000"/>
        <a:buFont typeface="Helvetica Neue"/>
        <a:buChar char="•"/>
        <a:tabLst/>
        <a:defRPr b="0" baseline="0" cap="none" i="0" spc="0" strike="noStrike" sz="3600" u="none">
          <a:ln>
            <a:noFill/>
          </a:ln>
          <a:solidFill>
            <a:srgbClr val="747474"/>
          </a:solidFill>
          <a:uFillTx/>
          <a:latin typeface="+mn-lt"/>
          <a:ea typeface="+mn-ea"/>
          <a:cs typeface="+mn-cs"/>
          <a:sym typeface="Helvetica Neue Light"/>
        </a:defRPr>
      </a:lvl6pPr>
      <a:lvl7pPr marL="3200400" marR="0" indent="-457200" algn="l" defTabSz="584200" rtl="0" latinLnBrk="0">
        <a:lnSpc>
          <a:spcPct val="100000"/>
        </a:lnSpc>
        <a:spcBef>
          <a:spcPts val="4200"/>
        </a:spcBef>
        <a:spcAft>
          <a:spcPts val="0"/>
        </a:spcAft>
        <a:buClrTx/>
        <a:buSzPct val="75000"/>
        <a:buFont typeface="Helvetica Neue"/>
        <a:buChar char="•"/>
        <a:tabLst/>
        <a:defRPr b="0" baseline="0" cap="none" i="0" spc="0" strike="noStrike" sz="3600" u="none">
          <a:ln>
            <a:noFill/>
          </a:ln>
          <a:solidFill>
            <a:srgbClr val="747474"/>
          </a:solidFill>
          <a:uFillTx/>
          <a:latin typeface="+mn-lt"/>
          <a:ea typeface="+mn-ea"/>
          <a:cs typeface="+mn-cs"/>
          <a:sym typeface="Helvetica Neue Light"/>
        </a:defRPr>
      </a:lvl7pPr>
      <a:lvl8pPr marL="3657600" marR="0" indent="-457200" algn="l" defTabSz="584200" rtl="0" latinLnBrk="0">
        <a:lnSpc>
          <a:spcPct val="100000"/>
        </a:lnSpc>
        <a:spcBef>
          <a:spcPts val="4200"/>
        </a:spcBef>
        <a:spcAft>
          <a:spcPts val="0"/>
        </a:spcAft>
        <a:buClrTx/>
        <a:buSzPct val="75000"/>
        <a:buFont typeface="Helvetica Neue"/>
        <a:buChar char="•"/>
        <a:tabLst/>
        <a:defRPr b="0" baseline="0" cap="none" i="0" spc="0" strike="noStrike" sz="3600" u="none">
          <a:ln>
            <a:noFill/>
          </a:ln>
          <a:solidFill>
            <a:srgbClr val="747474"/>
          </a:solidFill>
          <a:uFillTx/>
          <a:latin typeface="+mn-lt"/>
          <a:ea typeface="+mn-ea"/>
          <a:cs typeface="+mn-cs"/>
          <a:sym typeface="Helvetica Neue Light"/>
        </a:defRPr>
      </a:lvl8pPr>
      <a:lvl9pPr marL="4114800" marR="0" indent="-457200" algn="l" defTabSz="584200" rtl="0" latinLnBrk="0">
        <a:lnSpc>
          <a:spcPct val="100000"/>
        </a:lnSpc>
        <a:spcBef>
          <a:spcPts val="4200"/>
        </a:spcBef>
        <a:spcAft>
          <a:spcPts val="0"/>
        </a:spcAft>
        <a:buClrTx/>
        <a:buSzPct val="75000"/>
        <a:buFont typeface="Helvetica Neue"/>
        <a:buChar char="•"/>
        <a:tabLst/>
        <a:defRPr b="0" baseline="0" cap="none" i="0" spc="0" strike="noStrike" sz="3600" u="none">
          <a:ln>
            <a:noFill/>
          </a:ln>
          <a:solidFill>
            <a:srgbClr val="747474"/>
          </a:solidFill>
          <a:uFillTx/>
          <a:latin typeface="+mn-lt"/>
          <a:ea typeface="+mn-ea"/>
          <a:cs typeface="+mn-cs"/>
          <a:sym typeface="Helvetica Neue Light"/>
        </a:defRPr>
      </a:lvl9pPr>
    </p:bodyStyle>
    <p:otherStyle>
      <a:lvl1pPr marL="0" marR="0" indent="0" algn="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1pPr>
      <a:lvl2pPr marL="0" marR="0" indent="228600" algn="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2pPr>
      <a:lvl3pPr marL="0" marR="0" indent="457200" algn="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3pPr>
      <a:lvl4pPr marL="0" marR="0" indent="685800" algn="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4pPr>
      <a:lvl5pPr marL="0" marR="0" indent="914400" algn="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5pPr>
      <a:lvl6pPr marL="0" marR="0" indent="1143000" algn="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6pPr>
      <a:lvl7pPr marL="0" marR="0" indent="1371600" algn="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7pPr>
      <a:lvl8pPr marL="0" marR="0" indent="1600200" algn="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8pPr>
      <a:lvl9pPr marL="0" marR="0" indent="1828800" algn="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jpe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 Id="rId3" Type="http://schemas.openxmlformats.org/officeDocument/2006/relationships/image" Target="../media/image12.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 name="Shape 127"/>
          <p:cNvSpPr/>
          <p:nvPr>
            <p:ph type="ctrTitle"/>
          </p:nvPr>
        </p:nvSpPr>
        <p:spPr>
          <a:prstGeom prst="rect">
            <a:avLst/>
          </a:prstGeom>
        </p:spPr>
        <p:txBody>
          <a:bodyPr/>
          <a:lstStyle/>
          <a:p>
            <a:pPr/>
            <a:r>
              <a:t>Vad utgör ett bevis? Utvecklingen av rigorositet</a:t>
            </a:r>
          </a:p>
        </p:txBody>
      </p:sp>
      <p:sp>
        <p:nvSpPr>
          <p:cNvPr id="128" name="Shape 128"/>
          <p:cNvSpPr/>
          <p:nvPr>
            <p:ph type="subTitle" sz="quarter" idx="1"/>
          </p:nvPr>
        </p:nvSpPr>
        <p:spPr>
          <a:prstGeom prst="rect">
            <a:avLst/>
          </a:prstGeom>
        </p:spPr>
        <p:txBody>
          <a:bodyPr/>
          <a:lstStyle/>
          <a:p>
            <a:pPr/>
            <a:r>
              <a:t>SF2719 Matematikens historia, Tilman Bauer</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Shape 169"/>
          <p:cNvSpPr/>
          <p:nvPr>
            <p:ph type="body" idx="1"/>
          </p:nvPr>
        </p:nvSpPr>
        <p:spPr>
          <a:prstGeom prst="rect">
            <a:avLst/>
          </a:prstGeom>
        </p:spPr>
        <p:txBody>
          <a:bodyPr/>
          <a:lstStyle/>
          <a:p>
            <a:pPr/>
            <a:r>
              <a:t>Viète tyckte verkligen mycket om grekiska ord, även om han var tvungen att hitta på dem.</a:t>
            </a:r>
          </a:p>
          <a:p>
            <a:pPr/>
            <a:r>
              <a:t>“zetetik” – att hitta rätt ekvation för att beskriva ett problem</a:t>
            </a:r>
          </a:p>
          <a:p>
            <a:pPr/>
            <a:r>
              <a:t>“poristik” – reglerna för att hantera ekvationen.</a:t>
            </a:r>
          </a:p>
          <a:p>
            <a:pPr/>
            <a:r>
              <a:t>“rhetik” eller “exegetik” – att lösa ekvationen enligt poristiken</a:t>
            </a:r>
          </a:p>
          <a:p>
            <a:pPr/>
            <a:r>
              <a:t>Här ser man tydligt renaissancen av den grekiska skolan.</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6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6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6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6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69">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9"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1" name="Shape 171"/>
          <p:cNvSpPr/>
          <p:nvPr>
            <p:ph type="title"/>
          </p:nvPr>
        </p:nvSpPr>
        <p:spPr>
          <a:prstGeom prst="rect">
            <a:avLst/>
          </a:prstGeom>
        </p:spPr>
        <p:txBody>
          <a:bodyPr/>
          <a:lstStyle/>
          <a:p>
            <a:pPr/>
            <a:r>
              <a:t>Fermat</a:t>
            </a:r>
          </a:p>
        </p:txBody>
      </p:sp>
      <p:sp>
        <p:nvSpPr>
          <p:cNvPr id="172" name="Shape 172"/>
          <p:cNvSpPr/>
          <p:nvPr>
            <p:ph type="body" idx="1"/>
          </p:nvPr>
        </p:nvSpPr>
        <p:spPr>
          <a:prstGeom prst="rect">
            <a:avLst/>
          </a:prstGeom>
        </p:spPr>
        <p:txBody>
          <a:bodyPr/>
          <a:lstStyle/>
          <a:p>
            <a:pPr/>
            <a:r>
              <a:t>Vi såg att Fermat tyckte inte om att skriva ned bevis.</a:t>
            </a:r>
          </a:p>
          <a:p>
            <a:pPr/>
            <a:r>
              <a:t>I hans brev illustrerar han sina påståenden med exempel.</a:t>
            </a:r>
          </a:p>
          <a:p>
            <a:pPr/>
            <a:r>
              <a:t>Men vi såg att han betraktade sina algebraiska resultat ibland som utmaningar till andra, och dessa andra kunde ju testa hans påståenden med andra tal.</a:t>
            </a:r>
          </a:p>
          <a:p>
            <a:pPr/>
            <a:r>
              <a:t>Han var lite mer rigorös i andra områden.</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7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7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7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72">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2"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Shape 174"/>
          <p:cNvSpPr/>
          <p:nvPr>
            <p:ph type="title"/>
          </p:nvPr>
        </p:nvSpPr>
        <p:spPr>
          <a:prstGeom prst="rect">
            <a:avLst/>
          </a:prstGeom>
        </p:spPr>
        <p:txBody>
          <a:bodyPr/>
          <a:lstStyle/>
          <a:p>
            <a:pPr algn="ctr"/>
            <a:r>
              <a:t>Tangentmetoden</a:t>
            </a:r>
          </a:p>
          <a:p>
            <a:pPr algn="ctr">
              <a:defRPr sz="2600">
                <a:solidFill>
                  <a:srgbClr val="747474"/>
                </a:solidFill>
                <a:latin typeface="Helvetica Neue"/>
                <a:ea typeface="Helvetica Neue"/>
                <a:cs typeface="Helvetica Neue"/>
                <a:sym typeface="Helvetica Neue"/>
              </a:defRPr>
            </a:pPr>
            <a:r>
              <a:t>(Fermat, varia opera, 1679)</a:t>
            </a:r>
          </a:p>
        </p:txBody>
      </p:sp>
      <p:sp>
        <p:nvSpPr>
          <p:cNvPr id="175" name="Shape 175"/>
          <p:cNvSpPr/>
          <p:nvPr>
            <p:ph type="body" sz="half" idx="1"/>
          </p:nvPr>
        </p:nvSpPr>
        <p:spPr>
          <a:prstGeom prst="rect">
            <a:avLst/>
          </a:prstGeom>
        </p:spPr>
        <p:txBody>
          <a:bodyPr/>
          <a:lstStyle/>
          <a:p>
            <a:pPr/>
            <a:r>
              <a:t>Original överlevde inte, troligen kring 1635</a:t>
            </a:r>
          </a:p>
          <a:p>
            <a:pPr/>
            <a:r>
              <a:t>Cirkulerade i brevform i hela kontinentaleuropa</a:t>
            </a:r>
          </a:p>
          <a:p>
            <a:pPr/>
            <a:r>
              <a:t>på latinska, mycket mer i den antika traditionen</a:t>
            </a:r>
          </a:p>
        </p:txBody>
      </p:sp>
      <p:pic>
        <p:nvPicPr>
          <p:cNvPr id="176" name="Screen Shot 2017-08-24 at 07.43.00.png"/>
          <p:cNvPicPr>
            <a:picLocks noChangeAspect="1"/>
          </p:cNvPicPr>
          <p:nvPr/>
        </p:nvPicPr>
        <p:blipFill>
          <a:blip r:embed="rId2">
            <a:extLst/>
          </a:blip>
          <a:stretch>
            <a:fillRect/>
          </a:stretch>
        </p:blipFill>
        <p:spPr>
          <a:xfrm>
            <a:off x="5832809" y="-1009"/>
            <a:ext cx="6918879" cy="9755618"/>
          </a:xfrm>
          <a:prstGeom prst="rect">
            <a:avLst/>
          </a:prstGeom>
          <a:ln w="12700">
            <a:miter lim="400000"/>
          </a:ln>
        </p:spPr>
      </p:pic>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8" name="Shape 178"/>
          <p:cNvSpPr/>
          <p:nvPr/>
        </p:nvSpPr>
        <p:spPr>
          <a:xfrm>
            <a:off x="571499" y="2044963"/>
            <a:ext cx="7982660" cy="306013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spcBef>
                <a:spcPts val="3000"/>
              </a:spcBef>
              <a:defRPr sz="2600">
                <a:solidFill>
                  <a:srgbClr val="747474"/>
                </a:solidFill>
                <a:latin typeface="Helvetica Neue"/>
                <a:ea typeface="Helvetica Neue"/>
                <a:cs typeface="Helvetica Neue"/>
                <a:sym typeface="Helvetica Neue"/>
              </a:defRPr>
            </a:pPr>
            <a:r>
              <a:t>Given en parabel BDN med spets D, diameter DC och en punkt B på den, vi söker en rak linje BE som nuddar parabeln och där E ligger på diametern.</a:t>
            </a:r>
          </a:p>
          <a:p>
            <a:pPr algn="l">
              <a:spcBef>
                <a:spcPts val="3000"/>
              </a:spcBef>
              <a:defRPr sz="2600">
                <a:solidFill>
                  <a:srgbClr val="747474"/>
                </a:solidFill>
                <a:latin typeface="Helvetica Neue"/>
                <a:ea typeface="Helvetica Neue"/>
                <a:cs typeface="Helvetica Neue"/>
                <a:sym typeface="Helvetica Neue"/>
              </a:defRPr>
            </a:pPr>
            <a:r>
              <a:t>Välj en punkt O på BE och låt I vara projektionen av O på DC. Sedan är</a:t>
            </a:r>
          </a:p>
        </p:txBody>
      </p:sp>
      <p:sp>
        <p:nvSpPr>
          <p:cNvPr id="179" name="Shape 179"/>
          <p:cNvSpPr/>
          <p:nvPr>
            <p:ph type="title"/>
          </p:nvPr>
        </p:nvSpPr>
        <p:spPr>
          <a:prstGeom prst="rect">
            <a:avLst/>
          </a:prstGeom>
        </p:spPr>
        <p:txBody>
          <a:bodyPr/>
          <a:lstStyle/>
          <a:p>
            <a:pPr/>
            <a:r>
              <a:t>Fermats tangentmetod</a:t>
            </a:r>
          </a:p>
        </p:txBody>
      </p:sp>
      <p:pic>
        <p:nvPicPr>
          <p:cNvPr id="180" name="Screen Shot 2017-08-24 at 07.49.42.png"/>
          <p:cNvPicPr>
            <a:picLocks noChangeAspect="1"/>
          </p:cNvPicPr>
          <p:nvPr/>
        </p:nvPicPr>
        <p:blipFill>
          <a:blip r:embed="rId2">
            <a:extLst/>
          </a:blip>
          <a:stretch>
            <a:fillRect/>
          </a:stretch>
        </p:blipFill>
        <p:spPr>
          <a:xfrm>
            <a:off x="8270028" y="1968564"/>
            <a:ext cx="4874304" cy="6092880"/>
          </a:xfrm>
          <a:prstGeom prst="rect">
            <a:avLst/>
          </a:prstGeom>
          <a:ln w="12700">
            <a:miter lim="400000"/>
          </a:ln>
        </p:spPr>
      </p:pic>
      <p:pic>
        <p:nvPicPr>
          <p:cNvPr id="181" name="pasted-image.pdf"/>
          <p:cNvPicPr>
            <a:picLocks noChangeAspect="1"/>
          </p:cNvPicPr>
          <p:nvPr/>
        </p:nvPicPr>
        <p:blipFill>
          <a:blip r:embed="rId3">
            <a:extLst/>
          </a:blip>
          <a:stretch>
            <a:fillRect/>
          </a:stretch>
        </p:blipFill>
        <p:spPr>
          <a:xfrm>
            <a:off x="2246279" y="4471952"/>
            <a:ext cx="4116842" cy="1086103"/>
          </a:xfrm>
          <a:prstGeom prst="rect">
            <a:avLst/>
          </a:prstGeom>
          <a:ln w="12700">
            <a:miter lim="400000"/>
          </a:ln>
        </p:spPr>
      </p:pic>
      <p:sp>
        <p:nvSpPr>
          <p:cNvPr id="182" name="Shape 182"/>
          <p:cNvSpPr/>
          <p:nvPr/>
        </p:nvSpPr>
        <p:spPr>
          <a:xfrm>
            <a:off x="591958" y="5413347"/>
            <a:ext cx="7941742" cy="169255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spcBef>
                <a:spcPts val="3000"/>
              </a:spcBef>
              <a:defRPr sz="2600">
                <a:solidFill>
                  <a:srgbClr val="747474"/>
                </a:solidFill>
                <a:latin typeface="Helvetica Neue"/>
                <a:ea typeface="Helvetica Neue"/>
                <a:cs typeface="Helvetica Neue"/>
                <a:sym typeface="Helvetica Neue"/>
              </a:defRPr>
            </a:pPr>
            <a:r>
              <a:t>eftersom O ligger utanför parabeln och på grund av trianglarnas similaritet.</a:t>
            </a:r>
          </a:p>
          <a:p>
            <a:pPr algn="l">
              <a:spcBef>
                <a:spcPts val="3000"/>
              </a:spcBef>
              <a:defRPr sz="2600">
                <a:solidFill>
                  <a:srgbClr val="747474"/>
                </a:solidFill>
                <a:latin typeface="Helvetica Neue"/>
                <a:ea typeface="Helvetica Neue"/>
                <a:cs typeface="Helvetica Neue"/>
                <a:sym typeface="Helvetica Neue"/>
              </a:defRPr>
            </a:pPr>
            <a:r>
              <a:t>Om d = |CD|, a = |CE|, e = |CI|, så får vi att </a:t>
            </a:r>
          </a:p>
        </p:txBody>
      </p:sp>
      <p:pic>
        <p:nvPicPr>
          <p:cNvPr id="183" name="pasted-image.pdf"/>
          <p:cNvPicPr>
            <a:picLocks noChangeAspect="1"/>
          </p:cNvPicPr>
          <p:nvPr/>
        </p:nvPicPr>
        <p:blipFill>
          <a:blip r:embed="rId4">
            <a:extLst/>
          </a:blip>
          <a:stretch>
            <a:fillRect/>
          </a:stretch>
        </p:blipFill>
        <p:spPr>
          <a:xfrm>
            <a:off x="2108231" y="7173944"/>
            <a:ext cx="4392937" cy="1351884"/>
          </a:xfrm>
          <a:prstGeom prst="rect">
            <a:avLst/>
          </a:prstGeom>
          <a:ln w="12700">
            <a:miter lim="400000"/>
          </a:ln>
        </p:spPr>
      </p:pic>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Shape 185"/>
          <p:cNvSpPr/>
          <p:nvPr>
            <p:ph type="body" sz="quarter" idx="1"/>
          </p:nvPr>
        </p:nvSpPr>
        <p:spPr>
          <a:xfrm>
            <a:off x="889000" y="889000"/>
            <a:ext cx="10992199" cy="610753"/>
          </a:xfrm>
          <a:prstGeom prst="rect">
            <a:avLst/>
          </a:prstGeom>
        </p:spPr>
        <p:txBody>
          <a:bodyPr/>
          <a:lstStyle>
            <a:lvl1pPr marL="0" indent="0">
              <a:spcBef>
                <a:spcPts val="3000"/>
              </a:spcBef>
              <a:buSzTx/>
              <a:buFontTx/>
              <a:buNone/>
              <a:defRPr sz="2600">
                <a:latin typeface="Helvetica Neue"/>
                <a:ea typeface="Helvetica Neue"/>
                <a:cs typeface="Helvetica Neue"/>
                <a:sym typeface="Helvetica Neue"/>
              </a:defRPr>
            </a:lvl1pPr>
          </a:lstStyle>
          <a:p>
            <a:pPr/>
            <a:r>
              <a:t>Alltså</a:t>
            </a:r>
          </a:p>
        </p:txBody>
      </p:sp>
      <p:pic>
        <p:nvPicPr>
          <p:cNvPr id="186" name="pasted-image.pdf"/>
          <p:cNvPicPr>
            <a:picLocks noChangeAspect="1"/>
          </p:cNvPicPr>
          <p:nvPr/>
        </p:nvPicPr>
        <p:blipFill>
          <a:blip r:embed="rId3">
            <a:extLst/>
          </a:blip>
          <a:stretch>
            <a:fillRect/>
          </a:stretch>
        </p:blipFill>
        <p:spPr>
          <a:xfrm>
            <a:off x="835729" y="1395757"/>
            <a:ext cx="7421108" cy="5830123"/>
          </a:xfrm>
          <a:prstGeom prst="rect">
            <a:avLst/>
          </a:prstGeom>
          <a:ln w="12700">
            <a:miter lim="400000"/>
          </a:ln>
        </p:spPr>
      </p:pic>
      <p:sp>
        <p:nvSpPr>
          <p:cNvPr id="187" name="Shape 187"/>
          <p:cNvSpPr/>
          <p:nvPr/>
        </p:nvSpPr>
        <p:spPr>
          <a:xfrm>
            <a:off x="7186617" y="2426533"/>
            <a:ext cx="4531665" cy="659839"/>
          </a:xfrm>
          <a:prstGeom prst="rect">
            <a:avLst/>
          </a:prstGeom>
          <a:ln w="12700">
            <a:solidFill>
              <a:srgbClr val="9A9A9A"/>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hueOff val="-309130"/>
                    <a:satOff val="-11805"/>
                    <a:lumOff val="-13439"/>
                  </a:schemeClr>
                </a:solidFill>
              </a:defRPr>
            </a:lvl1pPr>
          </a:lstStyle>
          <a:p>
            <a:pPr/>
            <a:r>
              <a:t>“adaequare” (gå emot)</a:t>
            </a:r>
          </a:p>
        </p:txBody>
      </p:sp>
      <p:sp>
        <p:nvSpPr>
          <p:cNvPr id="188" name="Shape 188"/>
          <p:cNvSpPr/>
          <p:nvPr/>
        </p:nvSpPr>
        <p:spPr>
          <a:xfrm>
            <a:off x="5589913" y="4013151"/>
            <a:ext cx="4544366" cy="64713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solidFill>
                  <a:schemeClr val="accent5">
                    <a:hueOff val="-309130"/>
                    <a:satOff val="-11805"/>
                    <a:lumOff val="-13439"/>
                  </a:schemeClr>
                </a:solidFill>
              </a:defRPr>
            </a:lvl1pPr>
          </a:lstStyle>
          <a:p>
            <a:pPr/>
            <a:r>
              <a:t>e får inte vara 0</a:t>
            </a:r>
          </a:p>
        </p:txBody>
      </p:sp>
      <p:sp>
        <p:nvSpPr>
          <p:cNvPr id="189" name="Shape 189"/>
          <p:cNvSpPr/>
          <p:nvPr/>
        </p:nvSpPr>
        <p:spPr>
          <a:xfrm>
            <a:off x="4897991" y="4811360"/>
            <a:ext cx="4499464" cy="64713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solidFill>
                  <a:schemeClr val="accent5">
                    <a:hueOff val="-309130"/>
                    <a:satOff val="-11805"/>
                    <a:lumOff val="-13439"/>
                  </a:schemeClr>
                </a:solidFill>
              </a:defRPr>
            </a:lvl1pPr>
          </a:lstStyle>
          <a:p>
            <a:pPr/>
            <a:r>
              <a:t>sätt e=0</a:t>
            </a:r>
          </a:p>
        </p:txBody>
      </p:sp>
      <p:sp>
        <p:nvSpPr>
          <p:cNvPr id="190" name="Shape 190"/>
          <p:cNvSpPr/>
          <p:nvPr/>
        </p:nvSpPr>
        <p:spPr>
          <a:xfrm>
            <a:off x="877997" y="7173689"/>
            <a:ext cx="11014204" cy="176473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57200" indent="-457200" algn="l">
              <a:spcBef>
                <a:spcPts val="4200"/>
              </a:spcBef>
              <a:buSzPct val="75000"/>
              <a:buFont typeface="Helvetica Neue"/>
              <a:buChar char="•"/>
              <a:defRPr>
                <a:solidFill>
                  <a:srgbClr val="747474"/>
                </a:solidFill>
              </a:defRPr>
            </a:lvl1pPr>
          </a:lstStyle>
          <a:p>
            <a:pPr/>
            <a:r>
              <a:t>Metoden är inte fel. Han saknar begrepp att hantera konvergens ordentligt. Det insåg andra och accepterade “beviset”.</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9" grpId="3"/>
      <p:bldP build="whole" bldLvl="1" animBg="1" rev="0" advAuto="0" spid="190" grpId="4"/>
      <p:bldP build="whole" bldLvl="1" animBg="1" rev="0" advAuto="0" spid="188" grpId="2"/>
      <p:bldP build="whole" bldLvl="1" animBg="1" rev="0" advAuto="0" spid="187"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4" name="Shape 194"/>
          <p:cNvSpPr/>
          <p:nvPr>
            <p:ph type="title"/>
          </p:nvPr>
        </p:nvSpPr>
        <p:spPr>
          <a:prstGeom prst="rect">
            <a:avLst/>
          </a:prstGeom>
        </p:spPr>
        <p:txBody>
          <a:bodyPr/>
          <a:lstStyle/>
          <a:p>
            <a:pPr/>
            <a:r>
              <a:t>Odelbara, fluxioner, differentialer</a:t>
            </a:r>
          </a:p>
        </p:txBody>
      </p:sp>
      <p:sp>
        <p:nvSpPr>
          <p:cNvPr id="195" name="Shape 195"/>
          <p:cNvSpPr/>
          <p:nvPr>
            <p:ph type="body" idx="1"/>
          </p:nvPr>
        </p:nvSpPr>
        <p:spPr>
          <a:prstGeom prst="rect">
            <a:avLst/>
          </a:prstGeom>
        </p:spPr>
        <p:txBody>
          <a:bodyPr/>
          <a:lstStyle/>
          <a:p>
            <a:pPr marL="434340" indent="-434340" defTabSz="554990">
              <a:spcBef>
                <a:spcPts val="3900"/>
              </a:spcBef>
              <a:defRPr sz="3420"/>
            </a:pPr>
            <a:r>
              <a:t>Problemet med att hantera “oändligt små” kvantiteter var varken nytt eller avslutat vid Fermats tid.</a:t>
            </a:r>
          </a:p>
          <a:p>
            <a:pPr marL="434340" indent="-434340" defTabSz="554990">
              <a:spcBef>
                <a:spcPts val="3900"/>
              </a:spcBef>
              <a:defRPr sz="3420"/>
            </a:pPr>
            <a:r>
              <a:t>“indivisibili” (Cavalieri 1635, Wallis 1656) — ytor betraktades som oändlig summa av linjer, volymer som oändlig summa av plan.</a:t>
            </a:r>
          </a:p>
          <a:p>
            <a:pPr marL="434340" indent="-434340" defTabSz="554990">
              <a:spcBef>
                <a:spcPts val="3900"/>
              </a:spcBef>
              <a:defRPr sz="3420"/>
            </a:pPr>
            <a:r>
              <a:t>“fluents”, “fluxions” (Newton, publ. 1671) – fluents, “flytande kvantiteter” motsvarar våra (kontinuerliga) funktioner, “fluxions” deras derivata</a:t>
            </a:r>
          </a:p>
          <a:p>
            <a:pPr marL="434340" indent="-434340" defTabSz="554990">
              <a:spcBef>
                <a:spcPts val="3900"/>
              </a:spcBef>
              <a:defRPr sz="3420"/>
            </a:pPr>
            <a:r>
              <a:t>“differentialer” (Leibniz, publ 1684) – dx som en liten differens</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9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9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9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95">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5"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9" name="Shape 199"/>
          <p:cNvSpPr/>
          <p:nvPr>
            <p:ph type="title"/>
          </p:nvPr>
        </p:nvSpPr>
        <p:spPr>
          <a:prstGeom prst="rect">
            <a:avLst/>
          </a:prstGeom>
        </p:spPr>
        <p:txBody>
          <a:bodyPr/>
          <a:lstStyle/>
          <a:p>
            <a:pPr/>
            <a:r>
              <a:t>Kritik</a:t>
            </a:r>
          </a:p>
        </p:txBody>
      </p:sp>
      <p:sp>
        <p:nvSpPr>
          <p:cNvPr id="200" name="Shape 200"/>
          <p:cNvSpPr/>
          <p:nvPr>
            <p:ph type="body" idx="1"/>
          </p:nvPr>
        </p:nvSpPr>
        <p:spPr>
          <a:prstGeom prst="rect">
            <a:avLst/>
          </a:prstGeom>
        </p:spPr>
        <p:txBody>
          <a:bodyPr/>
          <a:lstStyle/>
          <a:p>
            <a:pPr/>
            <a:r>
              <a:t>Det fanns många som kritiserade dessa “oändligt små kvantiteter” och satte dem i en teologisk kontext.</a:t>
            </a:r>
          </a:p>
          <a:p>
            <a:pPr/>
            <a:r>
              <a:t>Berkeley, biskop i Irland, skrev en särskild fördömande artikel (“The analyst, or, a discourse addressed to an infidel mathematician”, 1734)</a:t>
            </a: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4" name="Shape 204"/>
          <p:cNvSpPr/>
          <p:nvPr>
            <p:ph type="title"/>
          </p:nvPr>
        </p:nvSpPr>
        <p:spPr>
          <a:prstGeom prst="rect">
            <a:avLst/>
          </a:prstGeom>
        </p:spPr>
        <p:txBody>
          <a:bodyPr/>
          <a:lstStyle/>
          <a:p>
            <a:pPr/>
            <a:r>
              <a:t>Sammanfattning om analysens begynnelse</a:t>
            </a:r>
          </a:p>
        </p:txBody>
      </p:sp>
      <p:sp>
        <p:nvSpPr>
          <p:cNvPr id="205" name="Shape 205"/>
          <p:cNvSpPr/>
          <p:nvPr>
            <p:ph type="body" idx="1"/>
          </p:nvPr>
        </p:nvSpPr>
        <p:spPr>
          <a:prstGeom prst="rect">
            <a:avLst/>
          </a:prstGeom>
        </p:spPr>
        <p:txBody>
          <a:bodyPr/>
          <a:lstStyle/>
          <a:p>
            <a:pPr marL="402336" indent="-402336" defTabSz="514095">
              <a:spcBef>
                <a:spcPts val="3600"/>
              </a:spcBef>
              <a:defRPr sz="3168"/>
            </a:pPr>
            <a:r>
              <a:t>Olika sätt att hantera “infinitesimaler”, men ingen rigorös definition</a:t>
            </a:r>
          </a:p>
          <a:p>
            <a:pPr marL="402336" indent="-402336" defTabSz="514095">
              <a:spcBef>
                <a:spcPts val="3600"/>
              </a:spcBef>
              <a:defRPr sz="3168"/>
            </a:pPr>
            <a:r>
              <a:t>Problemet var känt men många betraktade det inte som svårt eftersom man kunde “bevisa” så mycket.</a:t>
            </a:r>
          </a:p>
          <a:p>
            <a:pPr marL="402336" indent="-402336" defTabSz="514095">
              <a:spcBef>
                <a:spcPts val="3600"/>
              </a:spcBef>
              <a:defRPr sz="3168"/>
            </a:pPr>
            <a:r>
              <a:t>Funktionsbegreppet var inte utvecklat. Som följd fanns det ingen diskussion av kontinuerligt vs. differentierbart osv.</a:t>
            </a:r>
          </a:p>
          <a:p>
            <a:pPr marL="402336" indent="-402336" defTabSz="514095">
              <a:spcBef>
                <a:spcPts val="3600"/>
              </a:spcBef>
              <a:defRPr sz="3168"/>
            </a:pPr>
            <a:r>
              <a:t>Euler (1755) och Lagrange (1813) fortsatte att försöka att ge mening till begreppet “infinitesimalt stort/litet”</a:t>
            </a:r>
          </a:p>
          <a:p>
            <a:pPr marL="402336" indent="-402336" defTabSz="514095">
              <a:spcBef>
                <a:spcPts val="3600"/>
              </a:spcBef>
              <a:defRPr sz="3168"/>
            </a:pPr>
            <a:r>
              <a:t>Cauchy (1821) var den första som försökte förklara infinitesimaler genom följder och uppfann ε-δ-notationen.</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0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0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0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0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05">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5" grpId="1"/>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9" name="Shape 209"/>
          <p:cNvSpPr/>
          <p:nvPr>
            <p:ph type="body" idx="1"/>
          </p:nvPr>
        </p:nvSpPr>
        <p:spPr>
          <a:prstGeom prst="rect">
            <a:avLst/>
          </a:prstGeom>
        </p:spPr>
        <p:txBody>
          <a:bodyPr/>
          <a:lstStyle/>
          <a:p>
            <a:pPr marL="406908" indent="-406908" defTabSz="519937">
              <a:spcBef>
                <a:spcPts val="3700"/>
              </a:spcBef>
              <a:defRPr sz="3204"/>
            </a:pPr>
            <a:r>
              <a:t>Det tog nästan 200 år att realisera att “infinitesimaler” är svåra att definiera rigoröst.</a:t>
            </a:r>
          </a:p>
          <a:p>
            <a:pPr marL="406908" indent="-406908" defTabSz="519937">
              <a:spcBef>
                <a:spcPts val="3700"/>
              </a:spcBef>
              <a:defRPr sz="3204"/>
            </a:pPr>
            <a:r>
              <a:t>Cauchy undvek detta problem men ignorerade andra: de reella talens fullständighet tog han som självklart och antog att alla kontinuerliga funktioner är uniform kontinuerliga. </a:t>
            </a:r>
          </a:p>
          <a:p>
            <a:pPr marL="406908" indent="-406908" defTabSz="519937">
              <a:spcBef>
                <a:spcPts val="3700"/>
              </a:spcBef>
              <a:defRPr sz="3204"/>
            </a:pPr>
            <a:r>
              <a:t>Bolzano (1817) var medveten om problemet med Cauchyföljder och försökte att bevisa deras konvergens.</a:t>
            </a:r>
          </a:p>
          <a:p>
            <a:pPr marL="406908" indent="-406908" defTabSz="519937">
              <a:spcBef>
                <a:spcPts val="3700"/>
              </a:spcBef>
              <a:defRPr sz="3204"/>
            </a:pPr>
            <a:r>
              <a:t>Dedekind och Cantor (båda i 1872) var de första som förstått att de reella talens fullständighet är ett axiom därifrån Cauchyföljdernas konvergens följer.</a:t>
            </a:r>
          </a:p>
          <a:p>
            <a:pPr marL="406908" indent="-406908" defTabSz="519937">
              <a:spcBef>
                <a:spcPts val="3700"/>
              </a:spcBef>
              <a:defRPr sz="3204"/>
            </a:pPr>
            <a:r>
              <a:t>Båda Cauchy och Dedekind kände tryck för rigorositet utifrån sina föreläsningar. De måste ha haft kritiska studenter! </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0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0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0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0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09">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9" grpId="1"/>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3" name="Shape 213"/>
          <p:cNvSpPr/>
          <p:nvPr>
            <p:ph type="title"/>
          </p:nvPr>
        </p:nvSpPr>
        <p:spPr>
          <a:prstGeom prst="rect">
            <a:avLst/>
          </a:prstGeom>
        </p:spPr>
        <p:txBody>
          <a:bodyPr/>
          <a:lstStyle/>
          <a:p>
            <a:pPr/>
            <a:r>
              <a:t>Bevis eller inte?</a:t>
            </a:r>
          </a:p>
        </p:txBody>
      </p:sp>
      <p:sp>
        <p:nvSpPr>
          <p:cNvPr id="214" name="Shape 214"/>
          <p:cNvSpPr/>
          <p:nvPr>
            <p:ph type="body" idx="1"/>
          </p:nvPr>
        </p:nvSpPr>
        <p:spPr>
          <a:prstGeom prst="rect">
            <a:avLst/>
          </a:prstGeom>
        </p:spPr>
        <p:txBody>
          <a:bodyPr/>
          <a:lstStyle/>
          <a:p>
            <a:pPr/>
            <a:r>
              <a:t>Om vi utgår från den formell-logiska definitionen av “bevis”, så fanns det inga bevis inom analys i 250 år.</a:t>
            </a:r>
          </a:p>
          <a:p>
            <a:pPr/>
            <a:r>
              <a:t>Men tydligen fanns det gott om korrekta och nya idéer, vilket vi måste värdera!</a:t>
            </a:r>
          </a:p>
          <a:p>
            <a:pPr/>
            <a:r>
              <a:t>Idealen var alltid att nå en Euklidisk nivå av stringens och rigorositet, men problemet låg framför allt i axiomen! </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1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1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14">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4"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0" name="Shape 130"/>
          <p:cNvSpPr/>
          <p:nvPr>
            <p:ph type="title"/>
          </p:nvPr>
        </p:nvSpPr>
        <p:spPr>
          <a:prstGeom prst="rect">
            <a:avLst/>
          </a:prstGeom>
        </p:spPr>
        <p:txBody>
          <a:bodyPr/>
          <a:lstStyle/>
          <a:p>
            <a:pPr/>
            <a:r>
              <a:t>Ja, vad utgör egentligen ett bevis?</a:t>
            </a:r>
          </a:p>
        </p:txBody>
      </p:sp>
      <p:sp>
        <p:nvSpPr>
          <p:cNvPr id="131" name="Shape 131"/>
          <p:cNvSpPr/>
          <p:nvPr>
            <p:ph type="body" sz="quarter" idx="1"/>
          </p:nvPr>
        </p:nvSpPr>
        <p:spPr>
          <a:xfrm>
            <a:off x="571500" y="2222500"/>
            <a:ext cx="11861800" cy="820242"/>
          </a:xfrm>
          <a:prstGeom prst="rect">
            <a:avLst/>
          </a:prstGeom>
        </p:spPr>
        <p:txBody>
          <a:bodyPr/>
          <a:lstStyle>
            <a:lvl1pPr marL="0" indent="0" algn="ctr">
              <a:spcBef>
                <a:spcPts val="0"/>
              </a:spcBef>
              <a:buSzTx/>
              <a:buFontTx/>
              <a:buNone/>
              <a:defRPr>
                <a:solidFill>
                  <a:srgbClr val="000000"/>
                </a:solidFill>
              </a:defRPr>
            </a:lvl1pPr>
          </a:lstStyle>
          <a:p>
            <a:pPr/>
            <a:r>
              <a:t>Två extrema synpunkter</a:t>
            </a:r>
          </a:p>
        </p:txBody>
      </p:sp>
      <p:sp>
        <p:nvSpPr>
          <p:cNvPr id="132" name="Shape 132"/>
          <p:cNvSpPr/>
          <p:nvPr/>
        </p:nvSpPr>
        <p:spPr>
          <a:xfrm>
            <a:off x="586257" y="3435631"/>
            <a:ext cx="5626104" cy="288233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a:solidFill>
                  <a:srgbClr val="747474"/>
                </a:solidFill>
              </a:defRPr>
            </a:lvl1pPr>
          </a:lstStyle>
          <a:p>
            <a:pPr/>
            <a:r>
              <a:t>Ett bevis är en följd av formellt-logiska deduktioner som börjar med antaganden eller axiom och slutar i det som ska visas.</a:t>
            </a:r>
          </a:p>
        </p:txBody>
      </p:sp>
      <p:sp>
        <p:nvSpPr>
          <p:cNvPr id="133" name="Shape 133"/>
          <p:cNvSpPr/>
          <p:nvPr/>
        </p:nvSpPr>
        <p:spPr>
          <a:xfrm>
            <a:off x="6542557" y="3435630"/>
            <a:ext cx="5626104" cy="232353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a:solidFill>
                  <a:srgbClr val="747474"/>
                </a:solidFill>
              </a:defRPr>
            </a:lvl1pPr>
          </a:lstStyle>
          <a:p>
            <a:pPr/>
            <a:r>
              <a:t>Ett bevis är en text som är lämplig att övertyga alla sina läsare att påståendet är korrekt.</a:t>
            </a:r>
          </a:p>
        </p:txBody>
      </p:sp>
      <p:sp>
        <p:nvSpPr>
          <p:cNvPr id="134" name="Shape 134"/>
          <p:cNvSpPr/>
          <p:nvPr/>
        </p:nvSpPr>
        <p:spPr>
          <a:xfrm flipV="1">
            <a:off x="6377458" y="3189365"/>
            <a:ext cx="1" cy="3374870"/>
          </a:xfrm>
          <a:prstGeom prst="line">
            <a:avLst/>
          </a:prstGeom>
          <a:ln w="12700">
            <a:solidFill>
              <a:srgbClr val="ABABAB"/>
            </a:solidFill>
            <a:miter lim="400000"/>
          </a:ln>
        </p:spPr>
        <p:txBody>
          <a:bodyPr lIns="50800" tIns="50800" rIns="50800" bIns="50800" anchor="ctr"/>
          <a:lstStyle/>
          <a:p>
            <a:pPr/>
          </a:p>
        </p:txBody>
      </p:sp>
      <p:sp>
        <p:nvSpPr>
          <p:cNvPr id="135" name="Shape 135"/>
          <p:cNvSpPr/>
          <p:nvPr/>
        </p:nvSpPr>
        <p:spPr>
          <a:xfrm>
            <a:off x="737168" y="6744497"/>
            <a:ext cx="11280581" cy="120593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a:solidFill>
                  <a:srgbClr val="747474"/>
                </a:solidFill>
              </a:defRPr>
            </a:lvl1pPr>
          </a:lstStyle>
          <a:p>
            <a:pPr/>
            <a:r>
              <a:t>För de flesta matematikerna i dag skulle sanningen ligga någonstans emellan.</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2" grpId="1"/>
      <p:bldP build="whole" bldLvl="1" animBg="1" rev="0" advAuto="0" spid="133" grpId="2"/>
      <p:bldP build="whole" bldLvl="1" animBg="1" rev="0" advAuto="0" spid="135" grpId="3"/>
    </p:bldLst>
  </p:timing>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6" name="Shape 216"/>
          <p:cNvSpPr/>
          <p:nvPr>
            <p:ph type="title"/>
          </p:nvPr>
        </p:nvSpPr>
        <p:spPr>
          <a:xfrm>
            <a:off x="571500" y="330200"/>
            <a:ext cx="7224332" cy="1397000"/>
          </a:xfrm>
          <a:prstGeom prst="rect">
            <a:avLst/>
          </a:prstGeom>
        </p:spPr>
        <p:txBody>
          <a:bodyPr/>
          <a:lstStyle/>
          <a:p>
            <a:pPr/>
            <a:r>
              <a:t>Down the rabbit-hole</a:t>
            </a:r>
          </a:p>
        </p:txBody>
      </p:sp>
      <p:sp>
        <p:nvSpPr>
          <p:cNvPr id="217" name="Shape 217"/>
          <p:cNvSpPr/>
          <p:nvPr>
            <p:ph type="body" sz="half" idx="1"/>
          </p:nvPr>
        </p:nvSpPr>
        <p:spPr>
          <a:xfrm>
            <a:off x="571500" y="2222500"/>
            <a:ext cx="7224332" cy="6680200"/>
          </a:xfrm>
          <a:prstGeom prst="rect">
            <a:avLst/>
          </a:prstGeom>
        </p:spPr>
        <p:txBody>
          <a:bodyPr/>
          <a:lstStyle/>
          <a:p>
            <a:pPr marL="374904" indent="-374904" defTabSz="479044">
              <a:spcBef>
                <a:spcPts val="3400"/>
              </a:spcBef>
              <a:defRPr sz="2952"/>
            </a:pPr>
            <a:r>
              <a:t>Vid slutet av 1800-talet blev många oroliga om matematikens grunder — tänk att även reella tal blev ett minfält!</a:t>
            </a:r>
          </a:p>
          <a:p>
            <a:pPr marL="374904" indent="-374904" defTabSz="479044">
              <a:spcBef>
                <a:spcPts val="3400"/>
              </a:spcBef>
              <a:defRPr sz="2952"/>
            </a:pPr>
            <a:r>
              <a:t>Reella tal krävde rationella tal, vilka krävde naturliga tal, vilka inte var väldefinierade.</a:t>
            </a:r>
          </a:p>
          <a:p>
            <a:pPr marL="374904" indent="-374904" defTabSz="479044">
              <a:spcBef>
                <a:spcPts val="3400"/>
              </a:spcBef>
              <a:defRPr sz="2952"/>
            </a:pPr>
            <a:r>
              <a:t>Naturliga tal axiomatiserades av Dedekind och Peano, men en konstruktion krävde en rigorös teori av mängder, vilken inte fanns.</a:t>
            </a:r>
          </a:p>
          <a:p>
            <a:pPr marL="374904" indent="-374904" defTabSz="479044">
              <a:spcBef>
                <a:spcPts val="3400"/>
              </a:spcBef>
              <a:defRPr sz="2952"/>
            </a:pPr>
            <a:r>
              <a:t>Russells paradox och andra förvirrade och oroade om mängdteorin.</a:t>
            </a:r>
          </a:p>
        </p:txBody>
      </p:sp>
      <p:pic>
        <p:nvPicPr>
          <p:cNvPr id="218" name="down-the-rabbit-hole.jpg"/>
          <p:cNvPicPr>
            <a:picLocks noChangeAspect="1"/>
          </p:cNvPicPr>
          <p:nvPr/>
        </p:nvPicPr>
        <p:blipFill>
          <a:blip r:embed="rId3">
            <a:extLst/>
          </a:blip>
          <a:stretch>
            <a:fillRect/>
          </a:stretch>
        </p:blipFill>
        <p:spPr>
          <a:xfrm>
            <a:off x="7951868" y="303479"/>
            <a:ext cx="4737101" cy="6350001"/>
          </a:xfrm>
          <a:prstGeom prst="rect">
            <a:avLst/>
          </a:prstGeom>
          <a:ln w="12700">
            <a:miter lim="400000"/>
          </a:ln>
        </p:spPr>
      </p:pic>
      <p:sp>
        <p:nvSpPr>
          <p:cNvPr id="219" name="Shape 219"/>
          <p:cNvSpPr/>
          <p:nvPr/>
        </p:nvSpPr>
        <p:spPr>
          <a:xfrm>
            <a:off x="7945150" y="6650432"/>
            <a:ext cx="4750536" cy="32467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500"/>
            </a:lvl1pPr>
          </a:lstStyle>
          <a:p>
            <a:pPr/>
            <a:r>
              <a:t>Mayumi Tokuda</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1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1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1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17">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7" grpId="1"/>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3" name="Shape 223"/>
          <p:cNvSpPr/>
          <p:nvPr>
            <p:ph type="title"/>
          </p:nvPr>
        </p:nvSpPr>
        <p:spPr>
          <a:prstGeom prst="rect">
            <a:avLst/>
          </a:prstGeom>
        </p:spPr>
        <p:txBody>
          <a:bodyPr/>
          <a:lstStyle/>
          <a:p>
            <a:pPr/>
            <a:r>
              <a:t>Matematikens “Grundlagenkrise”</a:t>
            </a:r>
          </a:p>
        </p:txBody>
      </p:sp>
      <p:sp>
        <p:nvSpPr>
          <p:cNvPr id="224" name="Shape 224"/>
          <p:cNvSpPr/>
          <p:nvPr>
            <p:ph type="body" sz="half" idx="1"/>
          </p:nvPr>
        </p:nvSpPr>
        <p:spPr>
          <a:xfrm>
            <a:off x="571500" y="2222500"/>
            <a:ext cx="11861800" cy="2374012"/>
          </a:xfrm>
          <a:prstGeom prst="rect">
            <a:avLst/>
          </a:prstGeom>
        </p:spPr>
        <p:txBody>
          <a:bodyPr/>
          <a:lstStyle/>
          <a:p>
            <a:pPr/>
            <a:r>
              <a:t>Gottlob Frege (1893) och senare Bertrand Russell och A. N. Whitehead (1910–1913) försökte att bygga upp ett axiomsystem utgående från bara logik. Denna approach kallades för “logicisme”</a:t>
            </a:r>
          </a:p>
        </p:txBody>
      </p:sp>
      <p:pic>
        <p:nvPicPr>
          <p:cNvPr id="225" name="Screen Shot 2017-09-03 at 16.28.33.png"/>
          <p:cNvPicPr>
            <a:picLocks noChangeAspect="1"/>
          </p:cNvPicPr>
          <p:nvPr/>
        </p:nvPicPr>
        <p:blipFill>
          <a:blip r:embed="rId3">
            <a:extLst/>
          </a:blip>
          <a:stretch>
            <a:fillRect/>
          </a:stretch>
        </p:blipFill>
        <p:spPr>
          <a:xfrm>
            <a:off x="764990" y="4715844"/>
            <a:ext cx="11474820" cy="4397286"/>
          </a:xfrm>
          <a:prstGeom prst="rect">
            <a:avLst/>
          </a:prstGeom>
          <a:ln w="12700">
            <a:miter lim="400000"/>
          </a:ln>
        </p:spPr>
      </p:pic>
      <p:sp>
        <p:nvSpPr>
          <p:cNvPr id="226" name="Shape 226"/>
          <p:cNvSpPr/>
          <p:nvPr/>
        </p:nvSpPr>
        <p:spPr>
          <a:xfrm>
            <a:off x="2916123" y="8904553"/>
            <a:ext cx="7172554" cy="64713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Principia Mathematica, vol 1, p. 521</a:t>
            </a:r>
          </a:p>
        </p:txBody>
      </p:sp>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0" name="Shape 230"/>
          <p:cNvSpPr/>
          <p:nvPr>
            <p:ph type="title"/>
          </p:nvPr>
        </p:nvSpPr>
        <p:spPr>
          <a:prstGeom prst="rect">
            <a:avLst/>
          </a:prstGeom>
        </p:spPr>
        <p:txBody>
          <a:bodyPr/>
          <a:lstStyle/>
          <a:p>
            <a:pPr/>
            <a:r>
              <a:t>Formalism och intuitionism</a:t>
            </a:r>
          </a:p>
        </p:txBody>
      </p:sp>
      <p:pic>
        <p:nvPicPr>
          <p:cNvPr id="231" name="pasted-image.png"/>
          <p:cNvPicPr>
            <a:picLocks noChangeAspect="1"/>
          </p:cNvPicPr>
          <p:nvPr/>
        </p:nvPicPr>
        <p:blipFill>
          <a:blip r:embed="rId2">
            <a:extLst/>
          </a:blip>
          <a:stretch>
            <a:fillRect/>
          </a:stretch>
        </p:blipFill>
        <p:spPr>
          <a:xfrm>
            <a:off x="789020" y="2209928"/>
            <a:ext cx="4949722" cy="6705344"/>
          </a:xfrm>
          <a:prstGeom prst="rect">
            <a:avLst/>
          </a:prstGeom>
          <a:ln w="12700">
            <a:miter lim="400000"/>
          </a:ln>
        </p:spPr>
      </p:pic>
      <p:pic>
        <p:nvPicPr>
          <p:cNvPr id="232" name="pasted-image.png"/>
          <p:cNvPicPr>
            <a:picLocks noChangeAspect="1"/>
          </p:cNvPicPr>
          <p:nvPr/>
        </p:nvPicPr>
        <p:blipFill>
          <a:blip r:embed="rId3">
            <a:extLst/>
          </a:blip>
          <a:stretch>
            <a:fillRect/>
          </a:stretch>
        </p:blipFill>
        <p:spPr>
          <a:xfrm>
            <a:off x="6795633" y="2123954"/>
            <a:ext cx="5586870" cy="6788047"/>
          </a:xfrm>
          <a:prstGeom prst="rect">
            <a:avLst/>
          </a:prstGeom>
          <a:ln w="12700">
            <a:miter lim="400000"/>
          </a:ln>
        </p:spPr>
      </p:pic>
      <p:sp>
        <p:nvSpPr>
          <p:cNvPr id="233" name="Shape 233"/>
          <p:cNvSpPr/>
          <p:nvPr/>
        </p:nvSpPr>
        <p:spPr>
          <a:xfrm>
            <a:off x="695331" y="8971989"/>
            <a:ext cx="5137100" cy="64713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David Hilbert, 1862–1943</a:t>
            </a:r>
          </a:p>
        </p:txBody>
      </p:sp>
      <p:sp>
        <p:nvSpPr>
          <p:cNvPr id="234" name="Shape 234"/>
          <p:cNvSpPr/>
          <p:nvPr/>
        </p:nvSpPr>
        <p:spPr>
          <a:xfrm>
            <a:off x="6693848" y="8971989"/>
            <a:ext cx="5790439" cy="64713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Bertus Brouwer, 1881–1966 </a:t>
            </a:r>
          </a:p>
        </p:txBody>
      </p:sp>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6" name="pasted-image.png"/>
          <p:cNvPicPr>
            <a:picLocks noChangeAspect="1"/>
          </p:cNvPicPr>
          <p:nvPr>
            <p:ph type="pic" idx="13"/>
          </p:nvPr>
        </p:nvPicPr>
        <p:blipFill>
          <a:blip r:embed="rId3">
            <a:extLst/>
          </a:blip>
          <a:srcRect l="4843" t="0" r="4843" b="0"/>
          <a:stretch>
            <a:fillRect/>
          </a:stretch>
        </p:blipFill>
        <p:spPr>
          <a:xfrm>
            <a:off x="6954256" y="677784"/>
            <a:ext cx="5464671" cy="8197007"/>
          </a:xfrm>
          <a:prstGeom prst="rect">
            <a:avLst/>
          </a:prstGeom>
        </p:spPr>
      </p:pic>
      <p:sp>
        <p:nvSpPr>
          <p:cNvPr id="237" name="Shape 237"/>
          <p:cNvSpPr/>
          <p:nvPr>
            <p:ph type="title"/>
          </p:nvPr>
        </p:nvSpPr>
        <p:spPr>
          <a:prstGeom prst="rect">
            <a:avLst/>
          </a:prstGeom>
        </p:spPr>
        <p:txBody>
          <a:bodyPr/>
          <a:lstStyle/>
          <a:p>
            <a:pPr/>
            <a:r>
              <a:t>Formalism</a:t>
            </a:r>
          </a:p>
        </p:txBody>
      </p:sp>
      <p:sp>
        <p:nvSpPr>
          <p:cNvPr id="238" name="Shape 238"/>
          <p:cNvSpPr/>
          <p:nvPr>
            <p:ph type="body" sz="half" idx="1"/>
          </p:nvPr>
        </p:nvSpPr>
        <p:spPr>
          <a:prstGeom prst="rect">
            <a:avLst/>
          </a:prstGeom>
        </p:spPr>
        <p:txBody>
          <a:bodyPr/>
          <a:lstStyle/>
          <a:p>
            <a:pPr marL="323595" indent="-323595" defTabSz="572516">
              <a:spcBef>
                <a:spcPts val="2900"/>
              </a:spcBef>
              <a:defRPr sz="2548"/>
            </a:pPr>
            <a:r>
              <a:t>hade en likadan strävan som logicism men försökte inte att reducera allt till logiken</a:t>
            </a:r>
          </a:p>
          <a:p>
            <a:pPr marL="323595" indent="-323595" defTabSz="572516">
              <a:spcBef>
                <a:spcPts val="2900"/>
              </a:spcBef>
              <a:defRPr sz="2548"/>
            </a:pPr>
            <a:r>
              <a:t>ingen focus på om matematiska objekt “existerar” eller inte – i stället focus på symbolmanipulationer</a:t>
            </a:r>
          </a:p>
          <a:p>
            <a:pPr marL="323595" indent="-323595" defTabSz="572516">
              <a:spcBef>
                <a:spcPts val="2900"/>
              </a:spcBef>
              <a:defRPr sz="2548"/>
            </a:pPr>
            <a:r>
              <a:t>alla symbolmanipulationer som följer vissa regler, som man själv får bestämma, är tillåtna så länge de inte leder till motsägelse</a:t>
            </a:r>
          </a:p>
          <a:p>
            <a:pPr marL="323595" indent="-323595" defTabSz="572516">
              <a:spcBef>
                <a:spcPts val="2900"/>
              </a:spcBef>
              <a:defRPr sz="2548"/>
            </a:pPr>
            <a:r>
              <a:t>andra viktiga föreståndare: Zermelo, Fraenkel, Bernais</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3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3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3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3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38">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8" grpId="1"/>
    </p:bldLst>
  </p:timing>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42" name="pasted-image.png"/>
          <p:cNvPicPr>
            <a:picLocks noChangeAspect="1"/>
          </p:cNvPicPr>
          <p:nvPr>
            <p:ph type="pic" idx="13"/>
          </p:nvPr>
        </p:nvPicPr>
        <p:blipFill>
          <a:blip r:embed="rId2">
            <a:extLst/>
          </a:blip>
          <a:srcRect l="9500" t="0" r="9499" b="0"/>
          <a:stretch>
            <a:fillRect/>
          </a:stretch>
        </p:blipFill>
        <p:spPr>
          <a:xfrm>
            <a:off x="6886908" y="576762"/>
            <a:ext cx="5733198" cy="8599798"/>
          </a:xfrm>
          <a:prstGeom prst="rect">
            <a:avLst/>
          </a:prstGeom>
        </p:spPr>
      </p:pic>
      <p:sp>
        <p:nvSpPr>
          <p:cNvPr id="243" name="Shape 243"/>
          <p:cNvSpPr/>
          <p:nvPr>
            <p:ph type="title"/>
          </p:nvPr>
        </p:nvSpPr>
        <p:spPr>
          <a:prstGeom prst="rect">
            <a:avLst/>
          </a:prstGeom>
        </p:spPr>
        <p:txBody>
          <a:bodyPr/>
          <a:lstStyle/>
          <a:p>
            <a:pPr/>
            <a:r>
              <a:t>Intuitionism</a:t>
            </a:r>
          </a:p>
        </p:txBody>
      </p:sp>
      <p:sp>
        <p:nvSpPr>
          <p:cNvPr id="244" name="Shape 244"/>
          <p:cNvSpPr/>
          <p:nvPr>
            <p:ph type="body" sz="half" idx="1"/>
          </p:nvPr>
        </p:nvSpPr>
        <p:spPr>
          <a:prstGeom prst="rect">
            <a:avLst/>
          </a:prstGeom>
        </p:spPr>
        <p:txBody>
          <a:bodyPr/>
          <a:lstStyle/>
          <a:p>
            <a:pPr/>
            <a:r>
              <a:t>matematiska objekt är mer än tecken, existerar inte utanför människans sinne (“intuition”)</a:t>
            </a:r>
          </a:p>
          <a:p>
            <a:pPr/>
            <a:r>
              <a:t>kritiserar formalism som “tom”</a:t>
            </a:r>
          </a:p>
          <a:p>
            <a:pPr/>
            <a:r>
              <a:t>oändlighet betraktas som problematiskt</a:t>
            </a:r>
          </a:p>
          <a:p>
            <a:pPr/>
            <a:r>
              <a:t>gick så långt att ta avstånd från principet Tertiam non datur</a:t>
            </a:r>
          </a:p>
          <a:p>
            <a:pPr/>
            <a:r>
              <a:t>d.v.s. inga motsägelsebevis</a:t>
            </a:r>
          </a:p>
          <a:p>
            <a:pPr/>
            <a:r>
              <a:t>andra viktiga föreståndare: H. Weyl (Hilberts student)</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4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4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4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4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4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4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244">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44" grpId="1"/>
    </p:bldLst>
  </p:timing>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6" name="Shape 246"/>
          <p:cNvSpPr/>
          <p:nvPr>
            <p:ph type="title"/>
          </p:nvPr>
        </p:nvSpPr>
        <p:spPr>
          <a:prstGeom prst="rect">
            <a:avLst/>
          </a:prstGeom>
        </p:spPr>
        <p:txBody>
          <a:bodyPr/>
          <a:lstStyle/>
          <a:p>
            <a:pPr/>
            <a:r>
              <a:t>Kontroversen</a:t>
            </a:r>
          </a:p>
        </p:txBody>
      </p:sp>
      <p:sp>
        <p:nvSpPr>
          <p:cNvPr id="247" name="Shape 247"/>
          <p:cNvSpPr/>
          <p:nvPr>
            <p:ph type="body" idx="1"/>
          </p:nvPr>
        </p:nvSpPr>
        <p:spPr>
          <a:prstGeom prst="rect">
            <a:avLst/>
          </a:prstGeom>
        </p:spPr>
        <p:txBody>
          <a:bodyPr/>
          <a:lstStyle/>
          <a:p>
            <a:pPr/>
            <a:r>
              <a:t>Läs antingen Weyls text eller Hilberts svar.</a:t>
            </a:r>
          </a:p>
          <a:p>
            <a:pPr/>
            <a:r>
              <a:t>Vad är de konkreta frågorna texterna handlar om?</a:t>
            </a:r>
          </a:p>
          <a:p>
            <a:pPr/>
            <a:r>
              <a:t>Vilken synpunkter övertygar dig mer?</a:t>
            </a:r>
          </a:p>
          <a:p>
            <a:pPr/>
            <a:r>
              <a:t>Vilken ansats överlevde?</a:t>
            </a:r>
          </a:p>
        </p:txBody>
      </p:sp>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9" name="Shape 249"/>
          <p:cNvSpPr/>
          <p:nvPr>
            <p:ph type="title"/>
          </p:nvPr>
        </p:nvSpPr>
        <p:spPr>
          <a:prstGeom prst="rect">
            <a:avLst/>
          </a:prstGeom>
        </p:spPr>
        <p:txBody>
          <a:bodyPr/>
          <a:lstStyle/>
          <a:p>
            <a:pPr/>
            <a:r>
              <a:t>Sammanfattning</a:t>
            </a:r>
          </a:p>
        </p:txBody>
      </p:sp>
      <p:sp>
        <p:nvSpPr>
          <p:cNvPr id="250" name="Shape 250"/>
          <p:cNvSpPr/>
          <p:nvPr>
            <p:ph type="body" idx="1"/>
          </p:nvPr>
        </p:nvSpPr>
        <p:spPr>
          <a:prstGeom prst="rect">
            <a:avLst/>
          </a:prstGeom>
        </p:spPr>
        <p:txBody>
          <a:bodyPr/>
          <a:lstStyle/>
          <a:p>
            <a:pPr/>
            <a:r>
              <a:t>Matematik är oändligt åt båda håll — mot det mest komplicerade och mot det mest grundläggande.</a:t>
            </a:r>
          </a:p>
          <a:p>
            <a:pPr/>
            <a:r>
              <a:t>I dag kräver de flesta matematikerna en högre rigorositet än under 1500–1900.</a:t>
            </a:r>
          </a:p>
          <a:p>
            <a:pPr/>
            <a:r>
              <a:t>Vi avslutar detta ämne med ett citat:</a:t>
            </a:r>
          </a:p>
        </p:txBody>
      </p:sp>
    </p:spTree>
  </p:cSld>
  <p:clrMapOvr>
    <a:masterClrMapping/>
  </p:clrMapOvr>
  <p:transition xmlns:p14="http://schemas.microsoft.com/office/powerpoint/2010/main" spd="med" advClick="1" p14:dur="1000"/>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2" name="Shape 252"/>
          <p:cNvSpPr/>
          <p:nvPr>
            <p:ph type="body" sz="quarter" idx="1"/>
          </p:nvPr>
        </p:nvSpPr>
        <p:spPr>
          <a:xfrm>
            <a:off x="470356" y="8820560"/>
            <a:ext cx="11754398" cy="620657"/>
          </a:xfrm>
          <a:prstGeom prst="rect">
            <a:avLst/>
          </a:prstGeom>
        </p:spPr>
        <p:txBody>
          <a:bodyPr/>
          <a:lstStyle/>
          <a:p>
            <a:pPr marL="0" indent="0" defTabSz="379729">
              <a:spcBef>
                <a:spcPts val="2700"/>
              </a:spcBef>
              <a:buSzTx/>
              <a:buFontTx/>
              <a:buNone/>
              <a:defRPr sz="2340"/>
            </a:pPr>
            <a:r>
              <a:t>D. J. Albers, in </a:t>
            </a:r>
            <a:r>
              <a:rPr i="1"/>
              <a:t>The Two-Year College Mathematics Journal</a:t>
            </a:r>
            <a:r>
              <a:t>, 1981 (taken from Fauvel-Gray) </a:t>
            </a:r>
          </a:p>
        </p:txBody>
      </p:sp>
      <p:pic>
        <p:nvPicPr>
          <p:cNvPr id="253" name="Screen Shot 2017-09-08 at 08.52.45.png"/>
          <p:cNvPicPr>
            <a:picLocks noChangeAspect="1"/>
          </p:cNvPicPr>
          <p:nvPr/>
        </p:nvPicPr>
        <p:blipFill>
          <a:blip r:embed="rId2">
            <a:extLst/>
          </a:blip>
          <a:stretch>
            <a:fillRect/>
          </a:stretch>
        </p:blipFill>
        <p:spPr>
          <a:xfrm>
            <a:off x="366807" y="166541"/>
            <a:ext cx="11754398" cy="8555922"/>
          </a:xfrm>
          <a:prstGeom prst="rect">
            <a:avLst/>
          </a:prstGeom>
          <a:ln w="12700">
            <a:miter lim="400000"/>
          </a:ln>
        </p:spPr>
      </p:pic>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ph type="title"/>
          </p:nvPr>
        </p:nvSpPr>
        <p:spPr>
          <a:prstGeom prst="rect">
            <a:avLst/>
          </a:prstGeom>
        </p:spPr>
        <p:txBody>
          <a:bodyPr/>
          <a:lstStyle/>
          <a:p>
            <a:pPr/>
            <a:r>
              <a:t>Den grekiska antiken</a:t>
            </a:r>
          </a:p>
        </p:txBody>
      </p:sp>
      <p:sp>
        <p:nvSpPr>
          <p:cNvPr id="140" name="Shape 140"/>
          <p:cNvSpPr/>
          <p:nvPr>
            <p:ph type="body" sz="half" idx="1"/>
          </p:nvPr>
        </p:nvSpPr>
        <p:spPr>
          <a:prstGeom prst="rect">
            <a:avLst/>
          </a:prstGeom>
        </p:spPr>
        <p:txBody>
          <a:bodyPr/>
          <a:lstStyle/>
          <a:p>
            <a:pPr marL="429768" indent="-429768" defTabSz="549148">
              <a:spcBef>
                <a:spcPts val="3900"/>
              </a:spcBef>
              <a:defRPr sz="3384">
                <a:latin typeface="+mn-lt"/>
                <a:ea typeface="+mn-ea"/>
                <a:cs typeface="+mn-cs"/>
                <a:sym typeface="Helvetica Neue Light"/>
              </a:defRPr>
            </a:pPr>
            <a:r>
              <a:t>I antiken förstod man att en rigorös bevisföring kräver precisa definitioner av grundbegreppen.</a:t>
            </a:r>
          </a:p>
          <a:p>
            <a:pPr marL="429768" indent="-429768" defTabSz="549148">
              <a:spcBef>
                <a:spcPts val="3900"/>
              </a:spcBef>
              <a:defRPr sz="3384">
                <a:latin typeface="+mn-lt"/>
                <a:ea typeface="+mn-ea"/>
                <a:cs typeface="+mn-cs"/>
                <a:sym typeface="Helvetica Neue Light"/>
              </a:defRPr>
            </a:pPr>
            <a:r>
              <a:t>I geometrin betraktades begrepp som punkt, linje, yta som självklara, även om Euklides försökte att reducera dem till enklare begrepp.</a:t>
            </a:r>
          </a:p>
        </p:txBody>
      </p:sp>
      <p:pic>
        <p:nvPicPr>
          <p:cNvPr id="141" name="Screen Shot 2017-08-23 at 15.00.43.png"/>
          <p:cNvPicPr>
            <a:picLocks noChangeAspect="1"/>
          </p:cNvPicPr>
          <p:nvPr/>
        </p:nvPicPr>
        <p:blipFill>
          <a:blip r:embed="rId3">
            <a:extLst/>
          </a:blip>
          <a:stretch>
            <a:fillRect/>
          </a:stretch>
        </p:blipFill>
        <p:spPr>
          <a:xfrm>
            <a:off x="5730426" y="453742"/>
            <a:ext cx="7342878" cy="8573099"/>
          </a:xfrm>
          <a:prstGeom prst="rect">
            <a:avLst/>
          </a:prstGeom>
          <a:ln w="12700">
            <a:miter lim="400000"/>
          </a:ln>
        </p:spPr>
      </p:pic>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Shape 145"/>
          <p:cNvSpPr/>
          <p:nvPr>
            <p:ph type="title"/>
          </p:nvPr>
        </p:nvSpPr>
        <p:spPr>
          <a:prstGeom prst="rect">
            <a:avLst/>
          </a:prstGeom>
        </p:spPr>
        <p:txBody>
          <a:bodyPr/>
          <a:lstStyle/>
          <a:p>
            <a:pPr/>
            <a:r>
              <a:t>Ett berömt bevis</a:t>
            </a:r>
          </a:p>
        </p:txBody>
      </p:sp>
      <p:sp>
        <p:nvSpPr>
          <p:cNvPr id="146" name="Shape 146"/>
          <p:cNvSpPr/>
          <p:nvPr>
            <p:ph type="body" sz="half" idx="1"/>
          </p:nvPr>
        </p:nvSpPr>
        <p:spPr>
          <a:prstGeom prst="rect">
            <a:avLst/>
          </a:prstGeom>
        </p:spPr>
        <p:txBody>
          <a:bodyPr/>
          <a:lstStyle/>
          <a:p>
            <a:pPr marL="0" indent="0" defTabSz="543305">
              <a:spcBef>
                <a:spcPts val="2700"/>
              </a:spcBef>
              <a:buSzTx/>
              <a:buFontTx/>
              <a:buNone/>
              <a:defRPr sz="2418"/>
            </a:pPr>
            <a:r>
              <a:t>Prop. 20 i Euklides Element 9 är ett bevis att det finns oändligt många primtal. </a:t>
            </a:r>
          </a:p>
          <a:p>
            <a:pPr marL="307086" indent="-307086" defTabSz="543305">
              <a:spcBef>
                <a:spcPts val="2700"/>
              </a:spcBef>
              <a:defRPr sz="2418"/>
            </a:pPr>
            <a:r>
              <a:t>Detta bevis är korrekt och fullständigt.</a:t>
            </a:r>
          </a:p>
          <a:p>
            <a:pPr marL="307086" indent="-307086" defTabSz="543305">
              <a:spcBef>
                <a:spcPts val="2700"/>
              </a:spcBef>
              <a:defRPr sz="2418"/>
            </a:pPr>
            <a:r>
              <a:t>Formellt sett bevisar han dock bara att det fler än 3 primtal (2, 3 och 5). </a:t>
            </a:r>
          </a:p>
          <a:p>
            <a:pPr marL="307086" indent="-307086" defTabSz="543305">
              <a:spcBef>
                <a:spcPts val="2700"/>
              </a:spcBef>
              <a:defRPr sz="2418"/>
            </a:pPr>
            <a:r>
              <a:t>Vi accepterar beviset ändå eftersom A,B,C kan ersättas genom ett godtyckligt antal</a:t>
            </a:r>
          </a:p>
          <a:p>
            <a:pPr marL="307086" indent="-307086" defTabSz="543305">
              <a:spcBef>
                <a:spcPts val="2700"/>
              </a:spcBef>
              <a:defRPr sz="2418"/>
            </a:pPr>
            <a:r>
              <a:t>Euklides saknade mängdbegreppet. Krångligt med bokstäverna.</a:t>
            </a:r>
          </a:p>
        </p:txBody>
      </p:sp>
      <p:pic>
        <p:nvPicPr>
          <p:cNvPr id="147" name="Screen Shot 2017-08-23 at 16.11.29.png"/>
          <p:cNvPicPr>
            <a:picLocks noChangeAspect="1"/>
          </p:cNvPicPr>
          <p:nvPr/>
        </p:nvPicPr>
        <p:blipFill>
          <a:blip r:embed="rId3">
            <a:extLst/>
          </a:blip>
          <a:stretch>
            <a:fillRect/>
          </a:stretch>
        </p:blipFill>
        <p:spPr>
          <a:xfrm>
            <a:off x="6041032" y="1417478"/>
            <a:ext cx="6677882" cy="6186861"/>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4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4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4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4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46">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6"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Shape 151"/>
          <p:cNvSpPr/>
          <p:nvPr>
            <p:ph type="title"/>
          </p:nvPr>
        </p:nvSpPr>
        <p:spPr>
          <a:prstGeom prst="rect">
            <a:avLst/>
          </a:prstGeom>
        </p:spPr>
        <p:txBody>
          <a:bodyPr/>
          <a:lstStyle/>
          <a:p>
            <a:pPr/>
            <a:r>
              <a:t>En annorlunda stil</a:t>
            </a:r>
          </a:p>
        </p:txBody>
      </p:sp>
      <p:sp>
        <p:nvSpPr>
          <p:cNvPr id="152" name="Shape 152"/>
          <p:cNvSpPr/>
          <p:nvPr>
            <p:ph type="body" sz="half" idx="1"/>
          </p:nvPr>
        </p:nvSpPr>
        <p:spPr>
          <a:xfrm>
            <a:off x="179048" y="2333787"/>
            <a:ext cx="6231572" cy="6562563"/>
          </a:xfrm>
          <a:prstGeom prst="rect">
            <a:avLst/>
          </a:prstGeom>
        </p:spPr>
        <p:txBody>
          <a:bodyPr/>
          <a:lstStyle/>
          <a:p>
            <a:pPr marL="0" indent="0" algn="ctr">
              <a:buSzTx/>
              <a:buFontTx/>
              <a:buNone/>
            </a:pPr>
            <a:r>
              <a:t>When the cube with the things next after</a:t>
            </a:r>
            <a:br/>
            <a:r>
              <a:t>Together equal some number apart</a:t>
            </a:r>
            <a:br/>
            <a:r>
              <a:t>Find two others that by this differ</a:t>
            </a:r>
            <a:br/>
            <a:r>
              <a:t>And this you will then keep as a rule</a:t>
            </a:r>
          </a:p>
          <a:p>
            <a:pPr marL="0" indent="0" algn="ctr">
              <a:buSzTx/>
              <a:buFontTx/>
              <a:buNone/>
            </a:pPr>
            <a:r>
              <a:t>That their product will always be equal</a:t>
            </a:r>
            <a:br/>
            <a:r>
              <a:t> To a third cubed of the number of things</a:t>
            </a:r>
            <a:br/>
            <a:r>
              <a:t>The difference then in general between</a:t>
            </a:r>
            <a:br/>
            <a:r>
              <a:t>The sides of the cubes subtracted well Will be your principal thing.</a:t>
            </a:r>
          </a:p>
        </p:txBody>
      </p:sp>
      <p:sp>
        <p:nvSpPr>
          <p:cNvPr id="153" name="Shape 153"/>
          <p:cNvSpPr/>
          <p:nvPr/>
        </p:nvSpPr>
        <p:spPr>
          <a:xfrm>
            <a:off x="5862879" y="2343487"/>
            <a:ext cx="7027317" cy="532475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spcBef>
                <a:spcPts val="3000"/>
              </a:spcBef>
              <a:defRPr sz="2600">
                <a:solidFill>
                  <a:srgbClr val="747474"/>
                </a:solidFill>
                <a:latin typeface="Helvetica Neue"/>
                <a:ea typeface="Helvetica Neue"/>
                <a:cs typeface="Helvetica Neue"/>
                <a:sym typeface="Helvetica Neue"/>
              </a:defRPr>
            </a:pPr>
            <a:r>
              <a:t>Quando chel cubo con le cose apresso</a:t>
            </a:r>
            <a:br/>
            <a:r>
              <a:t>Se aguaglia à qualche numero discreto</a:t>
            </a:r>
            <a:br/>
            <a:r>
              <a:t>Trovan dui altri differenti in esso</a:t>
            </a:r>
            <a:br/>
            <a:r>
              <a:t>Dapoi terrai questo per consueto</a:t>
            </a:r>
          </a:p>
          <a:p>
            <a:pPr>
              <a:spcBef>
                <a:spcPts val="3000"/>
              </a:spcBef>
              <a:defRPr sz="2600">
                <a:solidFill>
                  <a:srgbClr val="747474"/>
                </a:solidFill>
                <a:latin typeface="Helvetica Neue"/>
                <a:ea typeface="Helvetica Neue"/>
                <a:cs typeface="Helvetica Neue"/>
                <a:sym typeface="Helvetica Neue"/>
              </a:defRPr>
            </a:pPr>
            <a:r>
              <a:t>Ch’el lor’ produtto sempre fia equale</a:t>
            </a:r>
            <a:br/>
            <a:r>
              <a:t>Al terzo cubo delle cose neto</a:t>
            </a:r>
            <a:br/>
            <a:r>
              <a:t>El residuo poi suo generale</a:t>
            </a:r>
            <a:br/>
            <a:r>
              <a:t>Delli lor lati cubi ben sottratti</a:t>
            </a:r>
            <a:br/>
            <a:r>
              <a:t>Varra la tua cosa principale.</a:t>
            </a:r>
          </a:p>
          <a:p>
            <a:pPr algn="r">
              <a:spcBef>
                <a:spcPts val="3000"/>
              </a:spcBef>
              <a:defRPr sz="2600">
                <a:solidFill>
                  <a:srgbClr val="747474"/>
                </a:solidFill>
                <a:latin typeface="Helvetica Neue"/>
                <a:ea typeface="Helvetica Neue"/>
                <a:cs typeface="Helvetica Neue"/>
                <a:sym typeface="Helvetica Neue"/>
              </a:defRPr>
            </a:pPr>
            <a:r>
              <a:t>N. Tartaglia, </a:t>
            </a:r>
            <a:br/>
            <a:r>
              <a:rPr i="1"/>
              <a:t>De artis magnis, sive regulis algebrae,</a:t>
            </a:r>
            <a:r>
              <a:t> 1545 </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Shape 155"/>
          <p:cNvSpPr/>
          <p:nvPr>
            <p:ph type="title"/>
          </p:nvPr>
        </p:nvSpPr>
        <p:spPr>
          <a:prstGeom prst="rect">
            <a:avLst/>
          </a:prstGeom>
        </p:spPr>
        <p:txBody>
          <a:bodyPr/>
          <a:lstStyle/>
          <a:p>
            <a:pPr/>
            <a:r>
              <a:t>Tartaglias metod</a:t>
            </a:r>
          </a:p>
        </p:txBody>
      </p:sp>
      <p:sp>
        <p:nvSpPr>
          <p:cNvPr id="156" name="Shape 156"/>
          <p:cNvSpPr/>
          <p:nvPr>
            <p:ph type="body" idx="1"/>
          </p:nvPr>
        </p:nvSpPr>
        <p:spPr>
          <a:xfrm>
            <a:off x="571500" y="2209928"/>
            <a:ext cx="11861800" cy="6667501"/>
          </a:xfrm>
          <a:prstGeom prst="rect">
            <a:avLst/>
          </a:prstGeom>
        </p:spPr>
        <p:txBody>
          <a:bodyPr/>
          <a:lstStyle/>
          <a:p>
            <a:pPr/>
            <a:r>
              <a:t>Det rimmar!</a:t>
            </a:r>
          </a:p>
          <a:p>
            <a:pPr/>
            <a:r>
              <a:t>Det är en beskrivning av hur man löser ekvationer på formen </a:t>
            </a:r>
          </a:p>
          <a:p>
            <a:pPr/>
            <a:r>
              <a:t>Det finns ingen förklaring varför det fungerar. Han bara påstår.</a:t>
            </a:r>
          </a:p>
          <a:p>
            <a:pPr/>
            <a:r>
              <a:t>Han försöker inte att övertyga någon. Däremot försöker han att vara kryptisk och poetisk.</a:t>
            </a:r>
          </a:p>
        </p:txBody>
      </p:sp>
      <p:pic>
        <p:nvPicPr>
          <p:cNvPr id="157" name="pasted-image.pdf"/>
          <p:cNvPicPr>
            <a:picLocks noChangeAspect="1"/>
          </p:cNvPicPr>
          <p:nvPr/>
        </p:nvPicPr>
        <p:blipFill>
          <a:blip r:embed="rId3">
            <a:extLst/>
          </a:blip>
          <a:stretch>
            <a:fillRect/>
          </a:stretch>
        </p:blipFill>
        <p:spPr>
          <a:xfrm>
            <a:off x="2476451" y="3782428"/>
            <a:ext cx="2546748" cy="858917"/>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5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5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2" fill="hold">
                                  <p:stCondLst>
                                    <p:cond delay="0"/>
                                  </p:stCondLst>
                                  <p:iterate type="el" backwards="0">
                                    <p:tmAbs val="0"/>
                                  </p:iterate>
                                  <p:childTnLst>
                                    <p:set>
                                      <p:cBhvr>
                                        <p:cTn id="16" fill="hold"/>
                                        <p:tgtEl>
                                          <p:spTgt spid="15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5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56">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7" grpId="2"/>
      <p:bldP build="p" bldLvl="5" animBg="1" rev="0" advAuto="0" spid="156"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ph type="title"/>
          </p:nvPr>
        </p:nvSpPr>
        <p:spPr>
          <a:prstGeom prst="rect">
            <a:avLst/>
          </a:prstGeom>
        </p:spPr>
        <p:txBody>
          <a:bodyPr/>
          <a:lstStyle/>
          <a:p>
            <a:pPr/>
            <a:r>
              <a:t>François Viète</a:t>
            </a:r>
          </a:p>
        </p:txBody>
      </p:sp>
      <p:sp>
        <p:nvSpPr>
          <p:cNvPr id="162" name="Shape 162"/>
          <p:cNvSpPr/>
          <p:nvPr>
            <p:ph type="body" sz="half" idx="1"/>
          </p:nvPr>
        </p:nvSpPr>
        <p:spPr>
          <a:prstGeom prst="rect">
            <a:avLst/>
          </a:prstGeom>
        </p:spPr>
        <p:txBody>
          <a:bodyPr/>
          <a:lstStyle>
            <a:lvl1pPr marL="0" indent="0" defTabSz="484886">
              <a:spcBef>
                <a:spcPts val="3400"/>
              </a:spcBef>
              <a:buSzTx/>
              <a:buFontTx/>
              <a:buNone/>
              <a:defRPr sz="2988">
                <a:latin typeface="+mn-lt"/>
                <a:ea typeface="+mn-ea"/>
                <a:cs typeface="+mn-cs"/>
                <a:sym typeface="Helvetica Neue Light"/>
              </a:defRPr>
            </a:lvl1pPr>
          </a:lstStyle>
          <a:p>
            <a:pPr/>
            <a:r>
              <a:t>There is a certain way of seeking the truth in mathematics, which Plato is said to have first discovered, called Analysis by Theon, and defined by him as: assuming what is sought as though given, from the consequences the truth is given. As opposed to Synthesis: assuming what is given, from the consequences one arrives at and understands what is sought.</a:t>
            </a:r>
          </a:p>
        </p:txBody>
      </p:sp>
      <p:pic>
        <p:nvPicPr>
          <p:cNvPr id="163" name="Screen Shot 2017-08-23 at 17.03.25.png"/>
          <p:cNvPicPr>
            <a:picLocks noChangeAspect="1"/>
          </p:cNvPicPr>
          <p:nvPr/>
        </p:nvPicPr>
        <p:blipFill>
          <a:blip r:embed="rId2">
            <a:extLst/>
          </a:blip>
          <a:stretch>
            <a:fillRect/>
          </a:stretch>
        </p:blipFill>
        <p:spPr>
          <a:xfrm>
            <a:off x="5820574" y="478087"/>
            <a:ext cx="7132703" cy="8797426"/>
          </a:xfrm>
          <a:prstGeom prst="rect">
            <a:avLst/>
          </a:prstGeom>
          <a:ln w="12700">
            <a:miter lim="400000"/>
          </a:ln>
        </p:spPr>
      </p:pic>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5" name="Shape 165"/>
          <p:cNvSpPr/>
          <p:nvPr>
            <p:ph type="body" idx="1"/>
          </p:nvPr>
        </p:nvSpPr>
        <p:spPr>
          <a:prstGeom prst="rect">
            <a:avLst/>
          </a:prstGeom>
        </p:spPr>
        <p:txBody>
          <a:bodyPr/>
          <a:lstStyle/>
          <a:p>
            <a:pPr/>
            <a:r>
              <a:t>“Analysis” betyder enligt Viète att man kombinerar okända och kända kvantiteter och argumenterar därifrån logiskt.</a:t>
            </a:r>
          </a:p>
          <a:p>
            <a:pPr/>
            <a:r>
              <a:t>D.v.s. ekvationer med okända, om man vill använda sig av matematiskt språk.</a:t>
            </a:r>
          </a:p>
          <a:p>
            <a:pPr/>
            <a:r>
              <a:t>Viète introducerade för första gången fullständiga ekvationer med bokstäver.</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6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6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65">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5"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Shape 167"/>
          <p:cNvSpPr/>
          <p:nvPr>
            <p:ph type="body" idx="1"/>
          </p:nvPr>
        </p:nvSpPr>
        <p:spPr>
          <a:prstGeom prst="rect">
            <a:avLst/>
          </a:prstGeom>
        </p:spPr>
        <p:txBody>
          <a:bodyPr/>
          <a:lstStyle>
            <a:lvl1pPr marL="0" indent="0">
              <a:buSzTx/>
              <a:buFontTx/>
              <a:buNone/>
            </a:lvl1pPr>
          </a:lstStyle>
          <a:p>
            <a:pPr/>
            <a:r>
              <a:t>“And although the ancients proposed only two kinds of analysis, zetetics and poristics, to which the definition of Theon wholly applies, I have nevertheless also added a third kind, which is called rhetics or exegetics, agreeing that it is zetetic by which are found equalities in the ratios of magnitudes, between that which is sought and those that are given. Poristic is that by which the truth of a stated theorem is examined from the equality or ratio. Exegetic is that by which the magnitude one seeks is discovered from that stated equality or ratio. And therefore the whole analytic art taking these three tasks to itself, may be defined as the doctrine of proper discovery in mathematics. “</a:t>
            </a:r>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Light"/>
        <a:ea typeface="Helvetica Neue Light"/>
        <a:cs typeface="Helvetica Neue Light"/>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12166"/>
            <a:lumOff val="-13042"/>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ABABAB"/>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Light"/>
        <a:ea typeface="Helvetica Neue Light"/>
        <a:cs typeface="Helvetica Neue Light"/>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12166"/>
            <a:lumOff val="-13042"/>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ABABAB"/>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