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Det fanns inga pengar att tjäna med matematik. Det fanns ingen matematisk karriär. Man kunde inte bli berömd med matematik utanför akademiska kretsar. Första matematikprofessurer Cambridge  (Lucasian professor) 1663, Oxford (Wallis professor) 1669</a:t>
            </a:r>
          </a:p>
          <a:p>
            <a:pPr/>
          </a:p>
          <a:p>
            <a:pPr/>
            <a:r>
              <a:t>Euklides, Archimedes liksom gudar. Fokuserade bara på geometri, ej algebra. Allt som inte gick tillbaks till Grekerna betraktades inte som värd att göra.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Oklart om Hilbert betraktade sitt bevis som “elementärt”. Troligen inte. Dessutom täckte det inte alla fall.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Jag vet inte vad hon dog av. Inte heller om hon var i Mannheim/Karlsruhe i behandling, eller tillbaka i Erlangen?</a:t>
            </a:r>
          </a:p>
          <a:p>
            <a:pPr/>
          </a:p>
          <a:p>
            <a:pPr/>
            <a:r>
              <a:t>Hon berättar inte mycket för Fischer, bara fakta. Inte om mammas hälsa eller sina känslor.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kom till matematik “sent” i ett kvinnofientlig miljö.</a:t>
            </a:r>
          </a:p>
          <a:p>
            <a:pPr/>
            <a:r>
              <a:t>Läste också annat än matematik på universitetet</a:t>
            </a:r>
          </a:p>
          <a:p>
            <a:pPr/>
            <a:r>
              <a:t>väldigt “driven”, inget annat spelade någon roll (ingen familj, make…)</a:t>
            </a:r>
          </a:p>
          <a:p>
            <a:pPr/>
            <a:r>
              <a:t>pappa inflytelserik</a:t>
            </a:r>
          </a:p>
          <a:p>
            <a:pPr/>
            <a:r>
              <a:t>E.N. var judisk och stod därför “utanför det normala” i alla fall. Kanske enklare för henne att göra något som var otänkbart för kvinnor.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lärda orden: (jesuiter, dominikaner, paulaner m.m.)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Räkenmästare var en servicejobb — man fick hjälpa med vardagsproblem. Typ som en skatterådgivare.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Det var en autoritärt socialt system. Det var svårt att rebellera mot ens föräldrars föreställningar om vad man skulle bli.</a:t>
            </a:r>
          </a:p>
          <a:p>
            <a:pPr/>
            <a:r>
              <a:t>Det var många radikala naturer som attraherades av matematik. (E.N. var socialist och stötte Ryssland)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gruppsdiskussion</a:t>
            </a:r>
          </a:p>
          <a:p>
            <a:pPr/>
            <a:r>
              <a:t>tillämpbar =&gt; värd att göra (handelsmatte, astronomi, krigsföring…)</a:t>
            </a:r>
          </a:p>
          <a:p>
            <a:pPr/>
            <a:r>
              <a:t>annars: komplex social process där inflytelserik personer bestämmer mycket. Fram till i dag.</a:t>
            </a:r>
          </a:p>
          <a:p>
            <a:pPr/>
            <a:r>
              <a:t>exceptionella matematiker kan påverka att ett ämne blir taget för allvar.</a:t>
            </a:r>
          </a:p>
          <a:p>
            <a:pPr/>
            <a:r>
              <a:t>Många ämnen i 1900-talet hade det svårt (mängdteori, kategoriteori, även Noether’s kommutativ algebra.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Han var ju rätt rik. Bönder och hantverkare hade i stort sett ingen fritid.</a:t>
            </a:r>
          </a:p>
          <a:p>
            <a:pPr/>
          </a:p>
          <a:p>
            <a:pPr/>
            <a:r>
              <a:t>Maratonlöpning fanns inte och han skulle iaf bli förklarad som vansinnig. Hade han gjort något annat så skulle vi inte känna till honom i dag.</a:t>
            </a:r>
          </a:p>
          <a:p>
            <a:pPr/>
          </a:p>
          <a:p>
            <a:pPr/>
            <a:r>
              <a:t>Även några internationella kontakter (Italien, Nederländerna)</a:t>
            </a:r>
          </a:p>
          <a:p>
            <a:pPr/>
          </a:p>
          <a:p>
            <a:pPr/>
            <a:r>
              <a:t>Men matematiska upptäckterna kan nog inte ha spelat någon roll för att komma fram på jobbet.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Det fanns mycket mindre vänliga rivaliteter vid den tiden: Descartes unnade ingen några upptäckter, Wallis och Fermat bråkade något, och såklart Newton och Leibniz över vem som uppfann analys.</a:t>
            </a:r>
          </a:p>
          <a:p>
            <a:pPr/>
          </a:p>
          <a:p>
            <a:pPr/>
            <a:r>
              <a:t>Spekulation: Frénicle var av något högre social status, vilken Fermat ville nå eller överträffa.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(Tror han verkligen att Frénicle har gått ännu vidare?)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Vi vet inte hur han hamnade i belägringen. Blev han inkallad? Gjorde han det frivilligt av kärlek med kungen?</a:t>
            </a:r>
          </a:p>
          <a:p>
            <a:pPr/>
            <a:r>
              <a:t>En belägring är en komplicerad grej. En matematiker kan t. ex. göra ballistiska beräkningar och gör en stor skillnad. Även logistiska problem.</a:t>
            </a:r>
          </a:p>
          <a:p>
            <a:pPr/>
            <a:r>
              <a:t>En rejäl klassresa!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högre döttrarskola = utan gymnasiumdel, kvalifierar ej till studium. Föreberedning till att bli moder, hemmafru och maka.</a:t>
            </a:r>
          </a:p>
          <a:p>
            <a:pPr/>
            <a:r>
              <a:t>pappa hade polio och var förlamad</a:t>
            </a:r>
          </a:p>
          <a:p>
            <a:pPr/>
            <a:r>
              <a:t>Göttingen: Hilbert och Klein bad henne att komma, men fick inte bli docent.</a:t>
            </a:r>
          </a:p>
          <a:p>
            <a:pPr/>
            <a:r>
              <a:t>“Vad kommer våra soldater att tänka när de kommer tillbaka och bli tvungna att läsa vid en kvinnas fötter?” - Hilbert: “Jag kan inte se hur en kandidats kön kan vara ett argument mot sin antagning som docent. Vi är ju ett universitet, ingen bastu”</a:t>
            </a:r>
          </a:p>
          <a:p>
            <a:pPr/>
            <a:r>
              <a:t>Dog av komplikationer vid borttagning av en cyst (troligen)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Många fördomar, utan hjälp av framstående matematiker ingen chans.</a:t>
            </a:r>
          </a:p>
          <a:p>
            <a:pPr/>
            <a:r>
              <a:t>Jämför med Sophia Kovalevskaya.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1915 var EN inofficiellt i Erlangen och hjälpte sin pappa med föreläsningar m.m.</a:t>
            </a:r>
          </a:p>
          <a:p>
            <a:pPr/>
            <a:r>
              <a:t>invariantteori = struktur av ringen av invarianta polynomer under en gruppsoperation, här Diedergruppen</a:t>
            </a:r>
          </a:p>
          <a:p>
            <a:pPr/>
            <a:r>
              <a:t>Fischer var nog inte expert i det här ämnet.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Noetherska ringar. Hilberts basissats: Om A är noethersk så är det också A[x] (1890-talet)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2" name="Shape 12"/>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13" name="Shape 13"/>
          <p:cNvSpPr/>
          <p:nvPr>
            <p:ph type="title"/>
          </p:nvPr>
        </p:nvSpPr>
        <p:spPr>
          <a:xfrm>
            <a:off x="571500" y="1320800"/>
            <a:ext cx="11861800" cy="3175000"/>
          </a:xfrm>
          <a:prstGeom prst="rect">
            <a:avLst/>
          </a:prstGeom>
        </p:spPr>
        <p:txBody>
          <a:bodyPr/>
          <a:lstStyle/>
          <a:p>
            <a:pPr/>
            <a:r>
              <a:t>Title Text</a:t>
            </a:r>
          </a:p>
        </p:txBody>
      </p:sp>
      <p:sp>
        <p:nvSpPr>
          <p:cNvPr id="14" name="Shape 14"/>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5" name="Shape 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1" name="Shape 10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pPr/>
            <a:r>
              <a:t>–Johnny Appleseed</a:t>
            </a:r>
          </a:p>
        </p:txBody>
      </p:sp>
      <p:sp>
        <p:nvSpPr>
          <p:cNvPr id="102" name="Shape 102"/>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pPr/>
            <a:r>
              <a:t>“Type a quote here.”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0" name="Shape 110"/>
          <p:cNvSpPr/>
          <p:nvPr>
            <p:ph type="pic" idx="13"/>
          </p:nvPr>
        </p:nvSpPr>
        <p:spPr>
          <a:xfrm>
            <a:off x="0" y="0"/>
            <a:ext cx="13004800" cy="9753600"/>
          </a:xfrm>
          <a:prstGeom prst="rect">
            <a:avLst/>
          </a:prstGeom>
        </p:spPr>
        <p:txBody>
          <a:bodyPr lIns="91439" tIns="45719" rIns="91439" bIns="45719">
            <a:noAutofit/>
          </a:bodyPr>
          <a:lstStyle/>
          <a:p>
            <a:pP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18" name="Shape 1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22" name="Shape 22"/>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23" name="Shape 23"/>
          <p:cNvSpPr/>
          <p:nvPr>
            <p:ph type="pic" idx="13"/>
          </p:nvPr>
        </p:nvSpPr>
        <p:spPr>
          <a:xfrm>
            <a:off x="0" y="0"/>
            <a:ext cx="13004800" cy="7594600"/>
          </a:xfrm>
          <a:prstGeom prst="rect">
            <a:avLst/>
          </a:prstGeom>
        </p:spPr>
        <p:txBody>
          <a:bodyPr lIns="91439" tIns="45719" rIns="91439" bIns="45719">
            <a:noAutofit/>
          </a:bodyPr>
          <a:lstStyle/>
          <a:p>
            <a:pPr/>
          </a:p>
        </p:txBody>
      </p:sp>
      <p:sp>
        <p:nvSpPr>
          <p:cNvPr id="24" name="Shape 24"/>
          <p:cNvSpPr/>
          <p:nvPr>
            <p:ph type="title"/>
          </p:nvPr>
        </p:nvSpPr>
        <p:spPr>
          <a:xfrm>
            <a:off x="1409700" y="7785100"/>
            <a:ext cx="5791200" cy="1701800"/>
          </a:xfrm>
          <a:prstGeom prst="rect">
            <a:avLst/>
          </a:prstGeom>
        </p:spPr>
        <p:txBody>
          <a:bodyPr anchor="ctr"/>
          <a:lstStyle>
            <a:lvl1pPr algn="r"/>
          </a:lstStyle>
          <a:p>
            <a:pPr/>
            <a:r>
              <a:t>Title Text</a:t>
            </a:r>
          </a:p>
        </p:txBody>
      </p:sp>
      <p:sp>
        <p:nvSpPr>
          <p:cNvPr id="25" name="Shape 25"/>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3" name="Shape 33"/>
          <p:cNvSpPr/>
          <p:nvPr>
            <p:ph type="title"/>
          </p:nvPr>
        </p:nvSpPr>
        <p:spPr>
          <a:xfrm>
            <a:off x="571500" y="3289300"/>
            <a:ext cx="11861800" cy="3175000"/>
          </a:xfrm>
          <a:prstGeom prst="rect">
            <a:avLst/>
          </a:prstGeom>
        </p:spPr>
        <p:txBody>
          <a:bodyPr anchor="ctr"/>
          <a:lstStyle/>
          <a:p>
            <a:pPr/>
            <a:r>
              <a:t>Title Text</a:t>
            </a:r>
          </a:p>
        </p:txBody>
      </p:sp>
      <p:sp>
        <p:nvSpPr>
          <p:cNvPr id="34" name="Shape 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41" name="Shape 41"/>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42" name="Shape 42"/>
          <p:cNvSpPr/>
          <p:nvPr>
            <p:ph type="pic" idx="13"/>
          </p:nvPr>
        </p:nvSpPr>
        <p:spPr>
          <a:xfrm>
            <a:off x="6502400" y="0"/>
            <a:ext cx="6502400" cy="9753600"/>
          </a:xfrm>
          <a:prstGeom prst="rect">
            <a:avLst/>
          </a:prstGeom>
        </p:spPr>
        <p:txBody>
          <a:bodyPr lIns="91439" tIns="45719" rIns="91439" bIns="45719">
            <a:noAutofit/>
          </a:bodyPr>
          <a:lstStyle/>
          <a:p>
            <a:pPr/>
          </a:p>
        </p:txBody>
      </p:sp>
      <p:sp>
        <p:nvSpPr>
          <p:cNvPr id="43" name="Shape 43"/>
          <p:cNvSpPr/>
          <p:nvPr>
            <p:ph type="title"/>
          </p:nvPr>
        </p:nvSpPr>
        <p:spPr>
          <a:xfrm>
            <a:off x="571500" y="1435100"/>
            <a:ext cx="5334000" cy="3175000"/>
          </a:xfrm>
          <a:prstGeom prst="rect">
            <a:avLst/>
          </a:prstGeom>
        </p:spPr>
        <p:txBody>
          <a:bodyPr/>
          <a:lstStyle/>
          <a:p>
            <a:pPr/>
            <a:r>
              <a:t>Title Text</a:t>
            </a:r>
          </a:p>
        </p:txBody>
      </p:sp>
      <p:sp>
        <p:nvSpPr>
          <p:cNvPr id="44" name="Shape 44"/>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a:r>
              <a:t>Title Text</a:t>
            </a:r>
          </a:p>
        </p:txBody>
      </p:sp>
      <p:sp>
        <p:nvSpPr>
          <p:cNvPr id="61" name="Shape 6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69" name="Shape 69"/>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0" name="Shape 70"/>
          <p:cNvSpPr/>
          <p:nvPr>
            <p:ph type="pic" idx="13"/>
          </p:nvPr>
        </p:nvSpPr>
        <p:spPr>
          <a:xfrm>
            <a:off x="6502400" y="0"/>
            <a:ext cx="6502400" cy="9753600"/>
          </a:xfrm>
          <a:prstGeom prst="rect">
            <a:avLst/>
          </a:prstGeom>
        </p:spPr>
        <p:txBody>
          <a:bodyPr lIns="91439" tIns="45719" rIns="91439" bIns="45719">
            <a:noAutofit/>
          </a:bodyPr>
          <a:lstStyle/>
          <a:p>
            <a:pPr/>
          </a:p>
        </p:txBody>
      </p:sp>
      <p:sp>
        <p:nvSpPr>
          <p:cNvPr id="71" name="Shape 71"/>
          <p:cNvSpPr/>
          <p:nvPr>
            <p:ph type="title"/>
          </p:nvPr>
        </p:nvSpPr>
        <p:spPr>
          <a:xfrm>
            <a:off x="571500" y="330200"/>
            <a:ext cx="5080000" cy="1397000"/>
          </a:xfrm>
          <a:prstGeom prst="rect">
            <a:avLst/>
          </a:prstGeom>
        </p:spPr>
        <p:txBody>
          <a:bodyPr/>
          <a:lstStyle/>
          <a:p>
            <a:pPr/>
            <a:r>
              <a:t>Title Text</a:t>
            </a:r>
          </a:p>
        </p:txBody>
      </p:sp>
      <p:sp>
        <p:nvSpPr>
          <p:cNvPr id="72" name="Shape 72"/>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Helvetica Neue"/>
                <a:ea typeface="Helvetica Neue"/>
                <a:cs typeface="Helvetica Neue"/>
                <a:sym typeface="Helvetica Neue"/>
              </a:defRPr>
            </a:lvl1pPr>
            <a:lvl2pPr marL="660400" indent="-330200">
              <a:spcBef>
                <a:spcPts val="3000"/>
              </a:spcBef>
              <a:defRPr sz="2600">
                <a:latin typeface="Helvetica Neue"/>
                <a:ea typeface="Helvetica Neue"/>
                <a:cs typeface="Helvetica Neue"/>
                <a:sym typeface="Helvetica Neue"/>
              </a:defRPr>
            </a:lvl2pPr>
            <a:lvl3pPr marL="990600" indent="-330200">
              <a:spcBef>
                <a:spcPts val="3000"/>
              </a:spcBef>
              <a:defRPr sz="2600">
                <a:latin typeface="Helvetica Neue"/>
                <a:ea typeface="Helvetica Neue"/>
                <a:cs typeface="Helvetica Neue"/>
                <a:sym typeface="Helvetica Neue"/>
              </a:defRPr>
            </a:lvl3pPr>
            <a:lvl4pPr marL="1320800" indent="-330200">
              <a:spcBef>
                <a:spcPts val="3000"/>
              </a:spcBef>
              <a:defRPr sz="2600">
                <a:latin typeface="Helvetica Neue"/>
                <a:ea typeface="Helvetica Neue"/>
                <a:cs typeface="Helvetica Neue"/>
                <a:sym typeface="Helvetica Neue"/>
              </a:defRPr>
            </a:lvl4pPr>
            <a:lvl5pPr marL="1651000" indent="-330200">
              <a:spcBef>
                <a:spcPts val="3000"/>
              </a:spcBef>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xfrm>
            <a:off x="510743" y="9194800"/>
            <a:ext cx="312014" cy="299822"/>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0" name="Shape 80"/>
          <p:cNvSpPr/>
          <p:nvPr>
            <p:ph type="body" idx="1"/>
          </p:nvPr>
        </p:nvSpPr>
        <p:spPr>
          <a:xfrm>
            <a:off x="889000" y="889000"/>
            <a:ext cx="11214100" cy="79629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88" name="Shape 88"/>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89" name="Shape 89"/>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90" name="Shape 90"/>
          <p:cNvSpPr/>
          <p:nvPr>
            <p:ph type="pic" sz="quarter" idx="13"/>
          </p:nvPr>
        </p:nvSpPr>
        <p:spPr>
          <a:xfrm>
            <a:off x="9220200" y="4622800"/>
            <a:ext cx="3276600" cy="3860800"/>
          </a:xfrm>
          <a:prstGeom prst="rect">
            <a:avLst/>
          </a:prstGeom>
        </p:spPr>
        <p:txBody>
          <a:bodyPr lIns="91439" tIns="45719" rIns="91439" bIns="45719">
            <a:noAutofit/>
          </a:bodyPr>
          <a:lstStyle/>
          <a:p>
            <a:pPr/>
          </a:p>
        </p:txBody>
      </p:sp>
      <p:sp>
        <p:nvSpPr>
          <p:cNvPr id="91" name="Shape 91"/>
          <p:cNvSpPr/>
          <p:nvPr>
            <p:ph type="pic" sz="quarter" idx="14"/>
          </p:nvPr>
        </p:nvSpPr>
        <p:spPr>
          <a:xfrm>
            <a:off x="9220200" y="508000"/>
            <a:ext cx="3276600" cy="3797300"/>
          </a:xfrm>
          <a:prstGeom prst="rect">
            <a:avLst/>
          </a:prstGeom>
        </p:spPr>
        <p:txBody>
          <a:bodyPr lIns="91439" tIns="45719" rIns="91439" bIns="45719">
            <a:noAutofit/>
          </a:bodyPr>
          <a:lstStyle/>
          <a:p>
            <a:pPr/>
          </a:p>
        </p:txBody>
      </p:sp>
      <p:sp>
        <p:nvSpPr>
          <p:cNvPr id="92" name="Shape 92"/>
          <p:cNvSpPr/>
          <p:nvPr>
            <p:ph type="pic" idx="15"/>
          </p:nvPr>
        </p:nvSpPr>
        <p:spPr>
          <a:xfrm>
            <a:off x="520700" y="508000"/>
            <a:ext cx="8369300" cy="7975600"/>
          </a:xfrm>
          <a:prstGeom prst="rect">
            <a:avLst/>
          </a:prstGeom>
        </p:spPr>
        <p:txBody>
          <a:bodyPr lIns="91439" tIns="45719" rIns="91439" bIns="45719">
            <a:noAutofit/>
          </a:bodyPr>
          <a:lstStyle/>
          <a:p>
            <a:pPr/>
          </a:p>
        </p:txBody>
      </p:sp>
      <p:sp>
        <p:nvSpPr>
          <p:cNvPr id="93" name="Shape 93"/>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3" name="Shape 3"/>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Title Text</a:t>
            </a:r>
          </a:p>
        </p:txBody>
      </p:sp>
      <p:sp>
        <p:nvSpPr>
          <p:cNvPr id="4" name="Shape 4"/>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2268199" y="9194800"/>
            <a:ext cx="312015" cy="299822"/>
          </a:xfrm>
          <a:prstGeom prst="rect">
            <a:avLst/>
          </a:prstGeom>
          <a:ln w="12700">
            <a:miter lim="400000"/>
          </a:ln>
        </p:spPr>
        <p:txBody>
          <a:bodyPr wrap="none" lIns="50800" tIns="50800" rIns="50800" bIns="50800">
            <a:spAutoFit/>
          </a:bodyPr>
          <a:lstStyle>
            <a:lvl1pPr algn="r">
              <a:defRPr sz="1400">
                <a:latin typeface="Helvetica Neue"/>
                <a:ea typeface="Helvetica Neue"/>
                <a:cs typeface="Helvetica Neue"/>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b="0" baseline="0" cap="none" i="0" spc="0" strike="noStrike" sz="3600" u="none">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www-history.mcs.st-andrews.ac.uk/Mathematicians/Fermat.html"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ctrTitle"/>
          </p:nvPr>
        </p:nvSpPr>
        <p:spPr>
          <a:prstGeom prst="rect">
            <a:avLst/>
          </a:prstGeom>
        </p:spPr>
        <p:txBody>
          <a:bodyPr/>
          <a:lstStyle/>
          <a:p>
            <a:pPr/>
            <a:r>
              <a:t>Den mänskliga och subjektiva i matematiken </a:t>
            </a:r>
          </a:p>
        </p:txBody>
      </p:sp>
      <p:sp>
        <p:nvSpPr>
          <p:cNvPr id="128" name="Shape 128"/>
          <p:cNvSpPr/>
          <p:nvPr>
            <p:ph type="subTitle" sz="quarter" idx="1"/>
          </p:nvPr>
        </p:nvSpPr>
        <p:spPr>
          <a:prstGeom prst="rect">
            <a:avLst/>
          </a:prstGeom>
        </p:spPr>
        <p:txBody>
          <a:bodyPr/>
          <a:lstStyle/>
          <a:p>
            <a:pPr/>
            <a:r>
              <a:t>SF2719 Matematikens historia, Tilman Bauer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body" idx="1"/>
          </p:nvPr>
        </p:nvSpPr>
        <p:spPr>
          <a:prstGeom prst="rect">
            <a:avLst/>
          </a:prstGeom>
        </p:spPr>
        <p:txBody>
          <a:bodyPr/>
          <a:lstStyle/>
          <a:p>
            <a:pPr marL="0" indent="0">
              <a:buSzTx/>
              <a:buFontTx/>
              <a:buNone/>
            </a:pPr>
            <a:r>
              <a:t>Sammanfattningsvis kan vi göra “informed guesses” över vad som motiverade Fermat att göra matematik:</a:t>
            </a:r>
          </a:p>
          <a:p>
            <a:pPr/>
            <a:r>
              <a:t>En rejäl fascination med ämnet som kom från att läsa Grekerna.</a:t>
            </a:r>
          </a:p>
          <a:p>
            <a:pPr/>
            <a:r>
              <a:t>Möjlighet att nätverka med likasinnade landet över.</a:t>
            </a:r>
          </a:p>
          <a:p>
            <a:pPr/>
            <a:r>
              <a:t>Njutning av absolut frihet i vad att tänka på och hur.</a:t>
            </a:r>
          </a:p>
          <a:p>
            <a:pPr/>
            <a:r>
              <a:t>En viss social prestigeökning genom dessa kontakter och genom att syns som “lärd”.</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pasted-image.png"/>
          <p:cNvPicPr>
            <a:picLocks noChangeAspect="1"/>
          </p:cNvPicPr>
          <p:nvPr>
            <p:ph type="pic" idx="13"/>
          </p:nvPr>
        </p:nvPicPr>
        <p:blipFill>
          <a:blip r:embed="rId3">
            <a:extLst/>
          </a:blip>
          <a:srcRect l="0" t="760" r="0" b="760"/>
          <a:stretch>
            <a:fillRect/>
          </a:stretch>
        </p:blipFill>
        <p:spPr>
          <a:xfrm>
            <a:off x="6857404" y="532407"/>
            <a:ext cx="5792429" cy="8688644"/>
          </a:xfrm>
          <a:prstGeom prst="rect">
            <a:avLst/>
          </a:prstGeom>
        </p:spPr>
      </p:pic>
      <p:sp>
        <p:nvSpPr>
          <p:cNvPr id="170" name="Shape 170"/>
          <p:cNvSpPr/>
          <p:nvPr>
            <p:ph type="title"/>
          </p:nvPr>
        </p:nvSpPr>
        <p:spPr>
          <a:xfrm>
            <a:off x="568196" y="97215"/>
            <a:ext cx="5080001" cy="1862970"/>
          </a:xfrm>
          <a:prstGeom prst="rect">
            <a:avLst/>
          </a:prstGeom>
        </p:spPr>
        <p:txBody>
          <a:bodyPr/>
          <a:lstStyle/>
          <a:p>
            <a:pPr algn="ctr"/>
            <a:r>
              <a:rPr sz="3000"/>
              <a:t>Ett annat exempel:</a:t>
            </a:r>
            <a:br/>
            <a:r>
              <a:t>Emmy Noether</a:t>
            </a:r>
            <a:br/>
            <a:r>
              <a:rPr sz="3000"/>
              <a:t>(1882–1935)</a:t>
            </a:r>
          </a:p>
        </p:txBody>
      </p:sp>
      <p:sp>
        <p:nvSpPr>
          <p:cNvPr id="171" name="Shape 171"/>
          <p:cNvSpPr/>
          <p:nvPr>
            <p:ph type="body" sz="half" idx="1"/>
          </p:nvPr>
        </p:nvSpPr>
        <p:spPr>
          <a:xfrm>
            <a:off x="571500" y="2235200"/>
            <a:ext cx="6184840" cy="7431483"/>
          </a:xfrm>
          <a:prstGeom prst="rect">
            <a:avLst/>
          </a:prstGeom>
        </p:spPr>
        <p:txBody>
          <a:bodyPr/>
          <a:lstStyle/>
          <a:p>
            <a:pPr marL="297179" indent="-297179" defTabSz="525779">
              <a:spcBef>
                <a:spcPts val="900"/>
              </a:spcBef>
              <a:defRPr sz="2340"/>
            </a:pPr>
            <a:r>
              <a:t>Föddes 1882 i Erlangen (södra Tyskland)</a:t>
            </a:r>
          </a:p>
          <a:p>
            <a:pPr marL="297179" indent="-297179" defTabSz="525779">
              <a:spcBef>
                <a:spcPts val="900"/>
              </a:spcBef>
              <a:defRPr sz="2340"/>
            </a:pPr>
            <a:r>
              <a:t>Pappa Max matematikprofessor</a:t>
            </a:r>
          </a:p>
          <a:p>
            <a:pPr marL="297179" indent="-297179" defTabSz="525779">
              <a:spcBef>
                <a:spcPts val="900"/>
              </a:spcBef>
              <a:defRPr sz="2340"/>
            </a:pPr>
            <a:r>
              <a:t>Mamma Ida Amalia dotter till en rik köpman</a:t>
            </a:r>
          </a:p>
          <a:p>
            <a:pPr marL="297179" indent="-297179" defTabSz="525779">
              <a:spcBef>
                <a:spcPts val="900"/>
              </a:spcBef>
              <a:defRPr sz="2340"/>
            </a:pPr>
            <a:r>
              <a:t>gick på högre döttrarskola, examen som flickskollärare i franska och engelska 1900</a:t>
            </a:r>
          </a:p>
          <a:p>
            <a:pPr marL="297179" indent="-297179" defTabSz="525779">
              <a:spcBef>
                <a:spcPts val="900"/>
              </a:spcBef>
              <a:defRPr sz="2340"/>
            </a:pPr>
            <a:r>
              <a:t>gick till föreläsningar på Erlangens universitet i matematik, romanistik, historia</a:t>
            </a:r>
          </a:p>
          <a:p>
            <a:pPr marL="297179" indent="-297179" defTabSz="525779">
              <a:spcBef>
                <a:spcPts val="900"/>
              </a:spcBef>
              <a:defRPr sz="2340"/>
            </a:pPr>
            <a:r>
              <a:t>gymnasieexamen 1903 på distans</a:t>
            </a:r>
          </a:p>
          <a:p>
            <a:pPr marL="297179" indent="-297179" defTabSz="525779">
              <a:spcBef>
                <a:spcPts val="900"/>
              </a:spcBef>
              <a:defRPr sz="2340"/>
            </a:pPr>
            <a:r>
              <a:t>studerade matematik i Göttingen och Erlangen, promoverade 1907</a:t>
            </a:r>
          </a:p>
          <a:p>
            <a:pPr marL="297179" indent="-297179" defTabSz="525779">
              <a:spcBef>
                <a:spcPts val="900"/>
              </a:spcBef>
              <a:defRPr sz="2340"/>
            </a:pPr>
            <a:r>
              <a:t>hjälpte åt med pappas undervisning</a:t>
            </a:r>
          </a:p>
          <a:p>
            <a:pPr marL="297179" indent="-297179" defTabSz="525779">
              <a:spcBef>
                <a:spcPts val="900"/>
              </a:spcBef>
              <a:defRPr sz="2340"/>
            </a:pPr>
            <a:r>
              <a:t>gick 1915 till Göttingen</a:t>
            </a:r>
          </a:p>
          <a:p>
            <a:pPr marL="297179" indent="-297179" defTabSz="525779">
              <a:spcBef>
                <a:spcPts val="900"/>
              </a:spcBef>
              <a:defRPr sz="2340"/>
            </a:pPr>
            <a:r>
              <a:t>docent 1919 (första kvinna)</a:t>
            </a:r>
          </a:p>
          <a:p>
            <a:pPr marL="297179" indent="-297179" defTabSz="525779">
              <a:spcBef>
                <a:spcPts val="900"/>
              </a:spcBef>
              <a:defRPr sz="2340"/>
            </a:pPr>
            <a:r>
              <a:t>flydde 1933, undervisade på Bryn Mawr College (en kvinnocollege i USA)</a:t>
            </a:r>
          </a:p>
          <a:p>
            <a:pPr marL="297179" indent="-297179" defTabSz="525779">
              <a:spcBef>
                <a:spcPts val="900"/>
              </a:spcBef>
              <a:defRPr sz="2340"/>
            </a:pPr>
            <a:r>
              <a:t>dog 1935</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p>
            <a:pPr/>
            <a:r>
              <a:t>Några kommentarer om Emmy Noether</a:t>
            </a:r>
          </a:p>
        </p:txBody>
      </p:sp>
      <p:sp>
        <p:nvSpPr>
          <p:cNvPr id="176" name="Shape 176"/>
          <p:cNvSpPr/>
          <p:nvPr>
            <p:ph type="body" idx="1"/>
          </p:nvPr>
        </p:nvSpPr>
        <p:spPr>
          <a:prstGeom prst="rect">
            <a:avLst/>
          </a:prstGeom>
        </p:spPr>
        <p:txBody>
          <a:bodyPr/>
          <a:lstStyle/>
          <a:p>
            <a:pPr marL="452627" indent="-452627" defTabSz="578358">
              <a:spcBef>
                <a:spcPts val="4100"/>
              </a:spcBef>
              <a:defRPr sz="3564"/>
            </a:pPr>
            <a:r>
              <a:t>Emmy Noether är grundaren av den moderna algebran och en av 1900-talets främsta matematiker</a:t>
            </a:r>
          </a:p>
          <a:p>
            <a:pPr marL="452627" indent="-452627" defTabSz="578358">
              <a:spcBef>
                <a:spcPts val="4100"/>
              </a:spcBef>
              <a:defRPr sz="3564"/>
            </a:pPr>
            <a:r>
              <a:t>Som kvinna (dessutom judisk) hade hon det otroligt svårt att bedriva matematik professionellt.</a:t>
            </a:r>
          </a:p>
          <a:p>
            <a:pPr marL="452627" indent="-452627" defTabSz="578358">
              <a:spcBef>
                <a:spcPts val="4100"/>
              </a:spcBef>
              <a:defRPr sz="3564"/>
            </a:pPr>
            <a:r>
              <a:t>Var tvungen att lära sig matematik autodidaktiskt eller med privatundervisning. Matematikundervisningen på skolan var dålig, men hon hade dock tur i att hon hade en duktig lärare i naturvetenskap.</a:t>
            </a:r>
          </a:p>
          <a:p>
            <a:pPr marL="452627" indent="-452627" defTabSz="578358">
              <a:spcBef>
                <a:spcPts val="4100"/>
              </a:spcBef>
              <a:defRPr sz="3564"/>
            </a:pPr>
            <a:r>
              <a:t>Var ingen nörd: gillade att umgås, dansa, åka pulka…</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body" sz="half" idx="1"/>
          </p:nvPr>
        </p:nvSpPr>
        <p:spPr>
          <a:xfrm>
            <a:off x="564530" y="2105978"/>
            <a:ext cx="5908289" cy="7091557"/>
          </a:xfrm>
          <a:prstGeom prst="rect">
            <a:avLst/>
          </a:prstGeom>
        </p:spPr>
        <p:txBody>
          <a:bodyPr/>
          <a:lstStyle/>
          <a:p>
            <a:pPr marL="0" indent="0" defTabSz="549148">
              <a:spcBef>
                <a:spcPts val="2800"/>
              </a:spcBef>
              <a:buSzTx/>
              <a:buFontTx/>
              <a:buNone/>
              <a:defRPr sz="2444"/>
            </a:pPr>
            <a:r>
              <a:t>“Er Cremonatolkning uttalar precist det som jag hade i åtanke. Min […] för diedergruppen lyder i denna form:</a:t>
            </a:r>
          </a:p>
          <a:p>
            <a:pPr marL="0" indent="0" defTabSz="549148">
              <a:spcBef>
                <a:spcPts val="2800"/>
              </a:spcBef>
              <a:buSzTx/>
              <a:buFontTx/>
              <a:buNone/>
              <a:defRPr sz="2444"/>
            </a:pPr>
            <a:r>
              <a:t>Genererande substitution:</a:t>
            </a:r>
          </a:p>
          <a:p>
            <a:pPr marL="0" indent="0" defTabSz="549148">
              <a:spcBef>
                <a:spcPts val="2800"/>
              </a:spcBef>
              <a:buSzTx/>
              <a:buFontTx/>
              <a:buNone/>
              <a:defRPr sz="2444"/>
            </a:pPr>
          </a:p>
          <a:p>
            <a:pPr marL="0" indent="0" defTabSz="549148">
              <a:spcBef>
                <a:spcPts val="2800"/>
              </a:spcBef>
              <a:buSzTx/>
              <a:buFontTx/>
              <a:buNone/>
              <a:defRPr sz="2444"/>
            </a:pPr>
          </a:p>
          <a:p>
            <a:pPr marL="0" indent="0" defTabSz="549148">
              <a:spcBef>
                <a:spcPts val="2800"/>
              </a:spcBef>
              <a:buSzTx/>
              <a:buFontTx/>
              <a:buNone/>
              <a:defRPr sz="2444"/>
            </a:pPr>
            <a:r>
              <a:t>Genom Cremonatransformation går det över till</a:t>
            </a:r>
          </a:p>
          <a:p>
            <a:pPr marL="0" indent="0" defTabSz="549148">
              <a:spcBef>
                <a:spcPts val="2800"/>
              </a:spcBef>
              <a:buSzTx/>
              <a:buFontTx/>
              <a:buNone/>
              <a:defRPr sz="2444"/>
            </a:pPr>
          </a:p>
          <a:p>
            <a:pPr marL="0" indent="0" defTabSz="549148">
              <a:spcBef>
                <a:spcPts val="2800"/>
              </a:spcBef>
              <a:buSzTx/>
              <a:buFontTx/>
              <a:buNone/>
              <a:defRPr sz="2444"/>
            </a:pPr>
            <a:r>
              <a:t>Alltså </a:t>
            </a:r>
          </a:p>
          <a:p>
            <a:pPr marL="0" indent="0" defTabSz="549148">
              <a:spcBef>
                <a:spcPts val="2800"/>
              </a:spcBef>
              <a:buSzTx/>
              <a:buFontTx/>
              <a:buNone/>
              <a:defRPr sz="2444"/>
            </a:pPr>
            <a:r>
              <a:t>där Z betyder Kleins parameter (ikosaederbråk).</a:t>
            </a:r>
          </a:p>
        </p:txBody>
      </p:sp>
      <p:pic>
        <p:nvPicPr>
          <p:cNvPr id="181" name="Emmy_noether_postcard_1915.jpg"/>
          <p:cNvPicPr>
            <a:picLocks noChangeAspect="1"/>
          </p:cNvPicPr>
          <p:nvPr>
            <p:ph type="pic" idx="13"/>
          </p:nvPr>
        </p:nvPicPr>
        <p:blipFill>
          <a:blip r:embed="rId2">
            <a:extLst/>
          </a:blip>
          <a:srcRect l="7495" t="0" r="7495" b="0"/>
          <a:stretch>
            <a:fillRect/>
          </a:stretch>
        </p:blipFill>
        <p:spPr>
          <a:xfrm>
            <a:off x="6704012" y="302418"/>
            <a:ext cx="6099175" cy="9148762"/>
          </a:xfrm>
          <a:prstGeom prst="rect">
            <a:avLst/>
          </a:prstGeom>
        </p:spPr>
      </p:pic>
      <p:sp>
        <p:nvSpPr>
          <p:cNvPr id="182" name="Shape 182"/>
          <p:cNvSpPr/>
          <p:nvPr>
            <p:ph type="title"/>
          </p:nvPr>
        </p:nvSpPr>
        <p:spPr>
          <a:xfrm>
            <a:off x="571500" y="330200"/>
            <a:ext cx="5894349" cy="1500955"/>
          </a:xfrm>
          <a:prstGeom prst="rect">
            <a:avLst/>
          </a:prstGeom>
        </p:spPr>
        <p:txBody>
          <a:bodyPr/>
          <a:lstStyle/>
          <a:p>
            <a:pPr/>
            <a:r>
              <a:t>Brev från Emmy till Ernst Fischer 1915</a:t>
            </a:r>
          </a:p>
        </p:txBody>
      </p:sp>
      <p:pic>
        <p:nvPicPr>
          <p:cNvPr id="183" name="pasted-image.pdf"/>
          <p:cNvPicPr>
            <a:picLocks noChangeAspect="1"/>
          </p:cNvPicPr>
          <p:nvPr/>
        </p:nvPicPr>
        <p:blipFill>
          <a:blip r:embed="rId3">
            <a:extLst/>
          </a:blip>
          <a:stretch>
            <a:fillRect/>
          </a:stretch>
        </p:blipFill>
        <p:spPr>
          <a:xfrm>
            <a:off x="523518" y="4028922"/>
            <a:ext cx="5658502" cy="700943"/>
          </a:xfrm>
          <a:prstGeom prst="rect">
            <a:avLst/>
          </a:prstGeom>
          <a:ln w="12700">
            <a:miter lim="400000"/>
          </a:ln>
        </p:spPr>
      </p:pic>
      <p:pic>
        <p:nvPicPr>
          <p:cNvPr id="184" name="pasted-image.pdf"/>
          <p:cNvPicPr>
            <a:picLocks noChangeAspect="1"/>
          </p:cNvPicPr>
          <p:nvPr/>
        </p:nvPicPr>
        <p:blipFill>
          <a:blip r:embed="rId4">
            <a:extLst/>
          </a:blip>
          <a:stretch>
            <a:fillRect/>
          </a:stretch>
        </p:blipFill>
        <p:spPr>
          <a:xfrm>
            <a:off x="398625" y="4483659"/>
            <a:ext cx="5267032" cy="700943"/>
          </a:xfrm>
          <a:prstGeom prst="rect">
            <a:avLst/>
          </a:prstGeom>
          <a:ln w="12700">
            <a:miter lim="400000"/>
          </a:ln>
        </p:spPr>
      </p:pic>
      <p:pic>
        <p:nvPicPr>
          <p:cNvPr id="185" name="pasted-image.pdf"/>
          <p:cNvPicPr>
            <a:picLocks noChangeAspect="1"/>
          </p:cNvPicPr>
          <p:nvPr/>
        </p:nvPicPr>
        <p:blipFill>
          <a:blip r:embed="rId5">
            <a:extLst/>
          </a:blip>
          <a:stretch>
            <a:fillRect/>
          </a:stretch>
        </p:blipFill>
        <p:spPr>
          <a:xfrm>
            <a:off x="1126180" y="4963209"/>
            <a:ext cx="1758051" cy="700943"/>
          </a:xfrm>
          <a:prstGeom prst="rect">
            <a:avLst/>
          </a:prstGeom>
          <a:ln w="12700">
            <a:miter lim="400000"/>
          </a:ln>
        </p:spPr>
      </p:pic>
      <p:pic>
        <p:nvPicPr>
          <p:cNvPr id="186" name="pasted-image.pdf"/>
          <p:cNvPicPr>
            <a:picLocks noChangeAspect="1"/>
          </p:cNvPicPr>
          <p:nvPr/>
        </p:nvPicPr>
        <p:blipFill>
          <a:blip r:embed="rId6">
            <a:extLst/>
          </a:blip>
          <a:stretch>
            <a:fillRect/>
          </a:stretch>
        </p:blipFill>
        <p:spPr>
          <a:xfrm>
            <a:off x="719253" y="6178598"/>
            <a:ext cx="5267032" cy="1269073"/>
          </a:xfrm>
          <a:prstGeom prst="rect">
            <a:avLst/>
          </a:prstGeom>
          <a:ln w="12700">
            <a:miter lim="400000"/>
          </a:ln>
        </p:spPr>
      </p:pic>
      <p:pic>
        <p:nvPicPr>
          <p:cNvPr id="187" name="pasted-image.pdf"/>
          <p:cNvPicPr>
            <a:picLocks noChangeAspect="1"/>
          </p:cNvPicPr>
          <p:nvPr/>
        </p:nvPicPr>
        <p:blipFill>
          <a:blip r:embed="rId7">
            <a:extLst/>
          </a:blip>
          <a:stretch>
            <a:fillRect/>
          </a:stretch>
        </p:blipFill>
        <p:spPr>
          <a:xfrm>
            <a:off x="1497247" y="7391174"/>
            <a:ext cx="3221899" cy="619469"/>
          </a:xfrm>
          <a:prstGeom prst="rect">
            <a:avLst/>
          </a:prstGeom>
          <a:ln w="12700">
            <a:miter lim="400000"/>
          </a:ln>
        </p:spPr>
      </p:pic>
      <p:pic>
        <p:nvPicPr>
          <p:cNvPr id="188" name="pasted-image.pdf"/>
          <p:cNvPicPr>
            <a:picLocks noChangeAspect="1"/>
          </p:cNvPicPr>
          <p:nvPr/>
        </p:nvPicPr>
        <p:blipFill>
          <a:blip r:embed="rId8">
            <a:extLst/>
          </a:blip>
          <a:stretch>
            <a:fillRect/>
          </a:stretch>
        </p:blipFill>
        <p:spPr>
          <a:xfrm>
            <a:off x="218842" y="7837106"/>
            <a:ext cx="6599664" cy="620589"/>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body" idx="1"/>
          </p:nvPr>
        </p:nvSpPr>
        <p:spPr>
          <a:prstGeom prst="rect">
            <a:avLst/>
          </a:prstGeom>
        </p:spPr>
        <p:txBody>
          <a:bodyPr/>
          <a:lstStyle/>
          <a:p>
            <a:pPr marL="0" indent="0">
              <a:buSzTx/>
              <a:buFontTx/>
              <a:buNone/>
            </a:pPr>
            <a:r>
              <a:t>På måndag vill jag resa till Mannheim och Karlsruhe med min far i 10 dagar. Min mor är tillbaka, men tyvärr än en gång i […]behandling.</a:t>
            </a:r>
            <a:br/>
            <a:r>
              <a:t>Hilbert skriver att han vet hur man kan elementärt bevisa ändlighetssatsen för ändliga grupper, inte vet om ett sådant bevis är publicerat. Förmodligen har han kommit på beviset själv. Han har gett Toeplitz uppdrag att leta efter ett tryckt bevis.</a:t>
            </a:r>
            <a:br/>
            <a:r>
              <a:t>Zermelosaken har han förresten tittat på, då han skriver att han var mycket intresserad av undersökningen. Vad har Mertens sagt om era argumenter egentligen? E.N.</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p>
            <a:pPr/>
            <a:r>
              <a:t>Matematiska innehållet</a:t>
            </a:r>
          </a:p>
        </p:txBody>
      </p:sp>
      <p:sp>
        <p:nvSpPr>
          <p:cNvPr id="193" name="Shape 193"/>
          <p:cNvSpPr/>
          <p:nvPr>
            <p:ph type="body" idx="1"/>
          </p:nvPr>
        </p:nvSpPr>
        <p:spPr>
          <a:xfrm>
            <a:off x="571500" y="2222500"/>
            <a:ext cx="7655746" cy="6915306"/>
          </a:xfrm>
          <a:prstGeom prst="rect">
            <a:avLst/>
          </a:prstGeom>
        </p:spPr>
        <p:txBody>
          <a:bodyPr/>
          <a:lstStyle/>
          <a:p>
            <a:pPr/>
            <a:r>
              <a:t>tydligen tagen ur en längre konversation med kollegan E. Fischer, 1915</a:t>
            </a:r>
          </a:p>
          <a:p>
            <a:pPr/>
            <a:r>
              <a:t>Handlar om invariantteori</a:t>
            </a:r>
          </a:p>
          <a:p>
            <a:pPr/>
            <a:r>
              <a:t>går för långt för att pyssla allt ihop här; avancerad matematik.</a:t>
            </a:r>
          </a:p>
        </p:txBody>
      </p:sp>
      <p:pic>
        <p:nvPicPr>
          <p:cNvPr id="194" name="pasted-image.tiff"/>
          <p:cNvPicPr>
            <a:picLocks noChangeAspect="1"/>
          </p:cNvPicPr>
          <p:nvPr/>
        </p:nvPicPr>
        <p:blipFill>
          <a:blip r:embed="rId3">
            <a:extLst/>
          </a:blip>
          <a:stretch>
            <a:fillRect/>
          </a:stretch>
        </p:blipFill>
        <p:spPr>
          <a:xfrm>
            <a:off x="8653222" y="2222500"/>
            <a:ext cx="3556001" cy="5080000"/>
          </a:xfrm>
          <a:prstGeom prst="rect">
            <a:avLst/>
          </a:prstGeom>
          <a:ln w="12700">
            <a:miter lim="400000"/>
          </a:ln>
        </p:spPr>
      </p:pic>
      <p:sp>
        <p:nvSpPr>
          <p:cNvPr id="195" name="Shape 195"/>
          <p:cNvSpPr/>
          <p:nvPr/>
        </p:nvSpPr>
        <p:spPr>
          <a:xfrm>
            <a:off x="8221231" y="7550021"/>
            <a:ext cx="4419982" cy="1462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Ernst Fischer, 1875–1954</a:t>
            </a:r>
          </a:p>
          <a:p>
            <a:pPr>
              <a:defRPr sz="3000"/>
            </a:pPr>
            <a:r>
              <a:t>Professor i Erlangen</a:t>
            </a:r>
          </a:p>
          <a:p>
            <a:pPr>
              <a:defRPr sz="3000"/>
            </a:pPr>
            <a:r>
              <a:t>matematisk analys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a:r>
              <a:t>Matematiska innehållet</a:t>
            </a:r>
          </a:p>
        </p:txBody>
      </p:sp>
      <p:sp>
        <p:nvSpPr>
          <p:cNvPr id="200" name="Shape 200"/>
          <p:cNvSpPr/>
          <p:nvPr>
            <p:ph type="body" idx="1"/>
          </p:nvPr>
        </p:nvSpPr>
        <p:spPr>
          <a:prstGeom prst="rect">
            <a:avLst/>
          </a:prstGeom>
        </p:spPr>
        <p:txBody>
          <a:bodyPr/>
          <a:lstStyle/>
          <a:p>
            <a:pPr marL="0" indent="0">
              <a:buSzTx/>
              <a:buFontTx/>
              <a:buNone/>
            </a:pPr>
            <a:r>
              <a:t>“Hilbert skriver att han vet hur man kan elementärt bevisa ändlighetssatsen för ändliga grupper, inte vet om ett sådant bevis är publicerat.”</a:t>
            </a:r>
            <a:br/>
            <a:r>
              <a:t>Math Ann. 77 (1916), 89–92</a:t>
            </a:r>
          </a:p>
        </p:txBody>
      </p:sp>
      <p:pic>
        <p:nvPicPr>
          <p:cNvPr id="201" name="Screen Shot 2017-08-22 at 10.05.29.png"/>
          <p:cNvPicPr>
            <a:picLocks noChangeAspect="1"/>
          </p:cNvPicPr>
          <p:nvPr/>
        </p:nvPicPr>
        <p:blipFill>
          <a:blip r:embed="rId3">
            <a:extLst/>
          </a:blip>
          <a:stretch>
            <a:fillRect/>
          </a:stretch>
        </p:blipFill>
        <p:spPr>
          <a:xfrm>
            <a:off x="-2448" y="4656382"/>
            <a:ext cx="6513831" cy="4339701"/>
          </a:xfrm>
          <a:prstGeom prst="rect">
            <a:avLst/>
          </a:prstGeom>
          <a:ln w="12700">
            <a:miter lim="400000"/>
          </a:ln>
        </p:spPr>
      </p:pic>
      <p:pic>
        <p:nvPicPr>
          <p:cNvPr id="202" name="Screen Shot 2017-08-22 at 10.05.43.png"/>
          <p:cNvPicPr>
            <a:picLocks noChangeAspect="1"/>
          </p:cNvPicPr>
          <p:nvPr/>
        </p:nvPicPr>
        <p:blipFill>
          <a:blip r:embed="rId4">
            <a:extLst/>
          </a:blip>
          <a:stretch>
            <a:fillRect/>
          </a:stretch>
        </p:blipFill>
        <p:spPr>
          <a:xfrm>
            <a:off x="6459413" y="5536863"/>
            <a:ext cx="6278223" cy="4196410"/>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body" idx="1"/>
          </p:nvPr>
        </p:nvSpPr>
        <p:spPr>
          <a:prstGeom prst="rect">
            <a:avLst/>
          </a:prstGeom>
        </p:spPr>
        <p:txBody>
          <a:bodyPr/>
          <a:lstStyle/>
          <a:p>
            <a:pPr marL="452627" indent="-452627" defTabSz="578358">
              <a:spcBef>
                <a:spcPts val="4100"/>
              </a:spcBef>
              <a:defRPr sz="3564"/>
            </a:pPr>
            <a:r>
              <a:t>Diskussionen resulterade alltså i att han hade ett bevis, men det var icke-konstruktivt och Noether publicerade sitt bevis sedan år 1920.</a:t>
            </a:r>
          </a:p>
          <a:p>
            <a:pPr marL="452627" indent="-452627" defTabSz="578358">
              <a:spcBef>
                <a:spcPts val="4100"/>
              </a:spcBef>
              <a:defRPr sz="3564"/>
            </a:pPr>
            <a:r>
              <a:t>“Förmodligen har han kommit på beviset själv. Han har gett Toeplitz uppdrag att leta efter ett tryckt bevis.” – Toeplitz fick alltså göra assistenttjänster åt Hilbert.</a:t>
            </a:r>
          </a:p>
          <a:p>
            <a:pPr marL="452627" indent="-452627" defTabSz="578358">
              <a:spcBef>
                <a:spcPts val="4100"/>
              </a:spcBef>
              <a:defRPr sz="3564"/>
            </a:pPr>
            <a:r>
              <a:t>“Zermelosaken har han förresten tittat på, då han skriver att han var mycket intresserad av undersökningen. Vad har Mertens sagt över era argumenter egentligen?” — Jag vet inte vad “Zermelosaken” är, eller vad konversationen mellan Fischer och Franz Mertens kan ha varit över.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body" idx="1"/>
          </p:nvPr>
        </p:nvSpPr>
        <p:spPr>
          <a:prstGeom prst="rect">
            <a:avLst/>
          </a:prstGeom>
        </p:spPr>
        <p:txBody>
          <a:bodyPr/>
          <a:lstStyle/>
          <a:p>
            <a:pPr/>
            <a:r>
              <a:t>I mitten av brevet står: “På måndag vill jag resa till Mannheim och Karlsruhe med min far i 10 dagar. Min mor är tillbaka, men tyvärr än en gång i […]behandling.”</a:t>
            </a:r>
          </a:p>
          <a:p>
            <a:pPr/>
            <a:r>
              <a:t>Mamman dog samma år.</a:t>
            </a:r>
          </a:p>
          <a:p>
            <a:pPr/>
            <a:r>
              <a:t>Emmy är väldigt upptagen med sin matematik, fast hon har familjära problem i bakhuvudet.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prstGeom prst="rect">
            <a:avLst/>
          </a:prstGeom>
        </p:spPr>
        <p:txBody>
          <a:bodyPr/>
          <a:lstStyle/>
          <a:p>
            <a:pPr/>
            <a:r>
              <a:t>Vad tycker du att brevet avslöjar om E.N.s motivation att göra matematik?</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r>
              <a:t>Frågor vi ska fundera över i dag.</a:t>
            </a:r>
          </a:p>
        </p:txBody>
      </p:sp>
      <p:sp>
        <p:nvSpPr>
          <p:cNvPr id="131" name="Shape 131"/>
          <p:cNvSpPr/>
          <p:nvPr>
            <p:ph type="body" idx="1"/>
          </p:nvPr>
        </p:nvSpPr>
        <p:spPr>
          <a:prstGeom prst="rect">
            <a:avLst/>
          </a:prstGeom>
        </p:spPr>
        <p:txBody>
          <a:bodyPr/>
          <a:lstStyle/>
          <a:p>
            <a:pPr/>
            <a:r>
              <a:t>Vad motiverade en matematiker?</a:t>
            </a:r>
          </a:p>
          <a:p>
            <a:pPr/>
            <a:r>
              <a:t>Vem hade tillgång till matematik?</a:t>
            </a:r>
          </a:p>
          <a:p>
            <a:pPr/>
            <a:r>
              <a:t>Vem bestämmer vilken slags matematik är värd att göra?</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p>
            <a:pPr/>
            <a:r>
              <a:t>Vem hade tillgång till matematik?</a:t>
            </a:r>
          </a:p>
        </p:txBody>
      </p:sp>
      <p:sp>
        <p:nvSpPr>
          <p:cNvPr id="219" name="Shape 219"/>
          <p:cNvSpPr/>
          <p:nvPr>
            <p:ph type="body" idx="1"/>
          </p:nvPr>
        </p:nvSpPr>
        <p:spPr>
          <a:prstGeom prst="rect">
            <a:avLst/>
          </a:prstGeom>
        </p:spPr>
        <p:txBody>
          <a:bodyPr/>
          <a:lstStyle/>
          <a:p>
            <a:pPr marL="425195" indent="-425195" defTabSz="543305">
              <a:spcBef>
                <a:spcPts val="3900"/>
              </a:spcBef>
              <a:defRPr sz="3348"/>
            </a:pPr>
            <a:r>
              <a:t>Först och främst, fram till 1900, bara män.</a:t>
            </a:r>
          </a:p>
          <a:p>
            <a:pPr marL="425195" indent="-425195" defTabSz="543305">
              <a:spcBef>
                <a:spcPts val="3900"/>
              </a:spcBef>
              <a:defRPr sz="3348"/>
            </a:pPr>
            <a:r>
              <a:t>På Fermats tid fanns det gott om vägar till matematiken:</a:t>
            </a:r>
          </a:p>
          <a:p>
            <a:pPr lvl="1" marL="850391" indent="-425195" defTabSz="543305">
              <a:spcBef>
                <a:spcPts val="3900"/>
              </a:spcBef>
              <a:defRPr sz="3348"/>
            </a:pPr>
            <a:r>
              <a:t>via kloster – om man kunde leva med allt det innebar och valde ett lärt orden.</a:t>
            </a:r>
          </a:p>
          <a:p>
            <a:pPr lvl="1" marL="850391" indent="-425195" defTabSz="543305">
              <a:spcBef>
                <a:spcPts val="3900"/>
              </a:spcBef>
              <a:defRPr sz="3348"/>
            </a:pPr>
            <a:r>
              <a:t>som “amatörmatematiker” – om man hade tid och pengar kvar för att bedriva matematik samt social status och anknytningar för att kommunicera med andra.</a:t>
            </a:r>
          </a:p>
          <a:p>
            <a:pPr lvl="1" marL="850391" indent="-425195" defTabSz="543305">
              <a:spcBef>
                <a:spcPts val="3900"/>
              </a:spcBef>
              <a:defRPr sz="3348"/>
            </a:pPr>
            <a:r>
              <a:t>som professor på ett universitet – vilket krävde status och kunskap i andra ämnen.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body" idx="1"/>
          </p:nvPr>
        </p:nvSpPr>
        <p:spPr>
          <a:prstGeom prst="rect">
            <a:avLst/>
          </a:prstGeom>
        </p:spPr>
        <p:txBody>
          <a:bodyPr/>
          <a:lstStyle/>
          <a:p>
            <a:pPr/>
            <a:r>
              <a:t>Allt detta förutsatte förstås att man visste tillräckligt om matematik att kunna vilja göra det. Det krävdes en bra skola eller en bra lärare.</a:t>
            </a:r>
          </a:p>
          <a:p>
            <a:pPr/>
            <a:r>
              <a:t>Detta berodde i sin tur på (a) pengar eller (b) tur.</a:t>
            </a:r>
          </a:p>
          <a:p>
            <a:pPr/>
            <a:r>
              <a:t>En annan väg, särskilt i sena medelåldern, var att gå på en handels- eller räkenskola och lära från en “räkenmästare”</a:t>
            </a:r>
          </a:p>
          <a:p>
            <a:pPr/>
            <a:r>
              <a:t>Kända räkenmästare: Fibonacci (Leonardo da Pisa), Adam Ries (1402-1559 i Franken)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body" idx="1"/>
          </p:nvPr>
        </p:nvSpPr>
        <p:spPr>
          <a:prstGeom prst="rect">
            <a:avLst/>
          </a:prstGeom>
        </p:spPr>
        <p:txBody>
          <a:bodyPr/>
          <a:lstStyle/>
          <a:p>
            <a:pPr/>
            <a:r>
              <a:t>På Noethers tid (tidigt 1900-talet) var det redan betydligt enklare (för män)</a:t>
            </a:r>
          </a:p>
          <a:p>
            <a:pPr/>
            <a:r>
              <a:t>matematik var ett etablerat ämne på universitetet</a:t>
            </a:r>
          </a:p>
          <a:p>
            <a:pPr/>
            <a:r>
              <a:t>en bra skolutbildning kunde leda till ett studium på universitetet</a:t>
            </a:r>
          </a:p>
          <a:p>
            <a:pPr/>
            <a:r>
              <a:t>Huruvida man fick en bra skolutbildning berodde på föräldrarna och den sociala bakgrunden, inte minst pengar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prstGeom prst="rect">
            <a:avLst/>
          </a:prstGeom>
        </p:spPr>
        <p:txBody>
          <a:bodyPr/>
          <a:lstStyle/>
          <a:p>
            <a:pPr/>
            <a:r>
              <a:t>Vem bestämmer vilken slags matematik är värd att göra?</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a:r>
              <a:t>Vad motiverade en matematiker?</a:t>
            </a:r>
          </a:p>
        </p:txBody>
      </p:sp>
      <p:sp>
        <p:nvSpPr>
          <p:cNvPr id="134" name="Shape 134"/>
          <p:cNvSpPr/>
          <p:nvPr>
            <p:ph type="body" idx="1"/>
          </p:nvPr>
        </p:nvSpPr>
        <p:spPr>
          <a:prstGeom prst="rect">
            <a:avLst/>
          </a:prstGeom>
        </p:spPr>
        <p:txBody>
          <a:bodyPr/>
          <a:lstStyle/>
          <a:p>
            <a:pPr marL="0" indent="0">
              <a:buSzTx/>
              <a:buFontTx/>
              <a:buNone/>
            </a:pPr>
            <a:r>
              <a:t>Det är hjälpsamt att ta reda på när och var den levde.</a:t>
            </a:r>
          </a:p>
          <a:p>
            <a:pPr marL="0" indent="0">
              <a:buSzTx/>
              <a:buFontTx/>
              <a:buNone/>
            </a:pPr>
            <a:r>
              <a:t>Fermats fall (södra Frankrike, 1601-1665):</a:t>
            </a:r>
          </a:p>
          <a:p>
            <a:pPr/>
            <a:r>
              <a:t>Det fanns inte än något matematiskt yrkesområde.</a:t>
            </a:r>
          </a:p>
          <a:p>
            <a:pPr/>
            <a:r>
              <a:t>I renaissancens tradition fokuserade den matematiska  skolutbildningen på att läsa de gamla Grekerna. </a:t>
            </a:r>
          </a:p>
          <a:p>
            <a:pPr/>
            <a:r>
              <a:t>En matematisk entusiast ofta översatte eller restaurerade gamla grekiska texter.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body" idx="1"/>
          </p:nvPr>
        </p:nvSpPr>
        <p:spPr>
          <a:prstGeom prst="rect">
            <a:avLst/>
          </a:prstGeom>
        </p:spPr>
        <p:txBody>
          <a:bodyPr/>
          <a:lstStyle/>
          <a:p>
            <a:pPr/>
            <a:r>
              <a:t>Fermat hade tid och råd med att bedriva en hobby.</a:t>
            </a:r>
          </a:p>
          <a:p>
            <a:pPr/>
            <a:r>
              <a:t>Varför matematik och inte, t. ex., maratonlöpning?</a:t>
            </a:r>
          </a:p>
          <a:p>
            <a:pPr/>
            <a:r>
              <a:t>Matematik bedrevs av ett litet nätverk av lärda personer över hela landet</a:t>
            </a:r>
          </a:p>
          <a:p>
            <a:pPr/>
            <a:r>
              <a:t>Att ha sådana kontakter till Paris och andra metropoler kan ha varit prestigefylld och bra för den sociala statusen</a:t>
            </a:r>
          </a:p>
          <a:p>
            <a:pPr/>
            <a:r>
              <a:t>Sådana kontakter kan ha varit en fördel på Fermats jobb.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8"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r>
              <a:t>Vad motiverade en matematiker?</a:t>
            </a:r>
          </a:p>
        </p:txBody>
      </p:sp>
      <p:sp>
        <p:nvSpPr>
          <p:cNvPr id="143" name="Shape 143"/>
          <p:cNvSpPr/>
          <p:nvPr>
            <p:ph type="body" sz="half" idx="1"/>
          </p:nvPr>
        </p:nvSpPr>
        <p:spPr>
          <a:xfrm>
            <a:off x="571500" y="2222500"/>
            <a:ext cx="11861800" cy="2937223"/>
          </a:xfrm>
          <a:prstGeom prst="rect">
            <a:avLst/>
          </a:prstGeom>
        </p:spPr>
        <p:txBody>
          <a:bodyPr/>
          <a:lstStyle/>
          <a:p>
            <a:pPr marL="0" indent="0">
              <a:buSzTx/>
              <a:buFontTx/>
              <a:buNone/>
            </a:pPr>
            <a:r>
              <a:t>Vi tittar igen på Fermat och hans brev.</a:t>
            </a:r>
          </a:p>
          <a:p>
            <a:pPr marL="0" indent="0" algn="ctr" defTabSz="457200">
              <a:spcBef>
                <a:spcPts val="2400"/>
              </a:spcBef>
              <a:buSzTx/>
              <a:buFontTx/>
              <a:buNone/>
              <a:defRPr sz="3000"/>
            </a:pPr>
            <a:r>
              <a:t>“What I esteem most is this short method for finding perfect numbers, to which I have resolved to devote myself, if Monsieur Frenicle does not share his method with me. Here are three propositions that I have found, on which I hope to build a great edifice.”</a:t>
            </a:r>
          </a:p>
        </p:txBody>
      </p:sp>
      <p:sp>
        <p:nvSpPr>
          <p:cNvPr id="144" name="Shape 144"/>
          <p:cNvSpPr/>
          <p:nvPr/>
        </p:nvSpPr>
        <p:spPr>
          <a:xfrm>
            <a:off x="661961" y="5407243"/>
            <a:ext cx="11680879" cy="17647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a:solidFill>
                  <a:srgbClr val="747474"/>
                </a:solidFill>
              </a:defRPr>
            </a:lvl1pPr>
          </a:lstStyle>
          <a:p>
            <a:pPr/>
            <a:r>
              <a:t>Bernard Frénicle de Bessy (1604–1674) var ungefär samma ålder som Fermat, också en amatörmatematiker med föräldrar som var jurister i Paris.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body" idx="1"/>
          </p:nvPr>
        </p:nvSpPr>
        <p:spPr>
          <a:xfrm>
            <a:off x="889000" y="889000"/>
            <a:ext cx="11214100" cy="4540747"/>
          </a:xfrm>
          <a:prstGeom prst="rect">
            <a:avLst/>
          </a:prstGeom>
        </p:spPr>
        <p:txBody>
          <a:bodyPr/>
          <a:lstStyle/>
          <a:p>
            <a:pPr marL="0" indent="0">
              <a:spcBef>
                <a:spcPts val="3000"/>
              </a:spcBef>
              <a:buSzTx/>
              <a:buFontTx/>
              <a:buNone/>
              <a:defRPr sz="2600">
                <a:latin typeface="Helvetica Neue"/>
                <a:ea typeface="Helvetica Neue"/>
                <a:cs typeface="Helvetica Neue"/>
                <a:sym typeface="Helvetica Neue"/>
              </a:defRPr>
            </a:pPr>
            <a:r>
              <a:t>J. Earls skriver i boken </a:t>
            </a:r>
            <a:r>
              <a:rPr i="1"/>
              <a:t>The Lowbrow Experimental Mathematician:</a:t>
            </a:r>
          </a:p>
          <a:p>
            <a:pPr marL="0" indent="0" algn="ctr" defTabSz="457200">
              <a:spcBef>
                <a:spcPts val="2400"/>
              </a:spcBef>
              <a:buSzTx/>
              <a:buFontTx/>
              <a:buNone/>
              <a:defRPr sz="2500"/>
            </a:pPr>
            <a:r>
              <a:t>Frenicle de Bessy was such a computational juggernaut that whenever anyone would send him a numerical challenge, he would return awe-inspiring solutions in record time. […]</a:t>
            </a:r>
            <a:br/>
            <a:r>
              <a:t>When </a:t>
            </a:r>
            <a:r>
              <a:rPr>
                <a:hlinkClick r:id="rId3" invalidUrl="" action="" tgtFrame="" tooltip="" history="1" highlightClick="0" endSnd="0"/>
              </a:rPr>
              <a:t>Pierre de Fermat</a:t>
            </a:r>
            <a:r>
              <a:t> first began writing to de Bessy, he would challenge him with difficult number theory problems while giving no hint of their possible solution, which Frenicle found extremely frustrating, since he suspected that </a:t>
            </a:r>
            <a:r>
              <a:rPr>
                <a:hlinkClick r:id="rId3" invalidUrl="" action="" tgtFrame="" tooltip="" history="1" highlightClick="0" endSnd="0"/>
              </a:rPr>
              <a:t>Fermat</a:t>
            </a:r>
            <a:r>
              <a:t> was teasing him. Later their missives became more casual and </a:t>
            </a:r>
            <a:r>
              <a:rPr>
                <a:hlinkClick r:id="rId3" invalidUrl="" action="" tgtFrame="" tooltip="" history="1" highlightClick="0" endSnd="0"/>
              </a:rPr>
              <a:t>Fermat</a:t>
            </a:r>
            <a:r>
              <a:t> actually revealed things to de Bessy concerning his mathematical methods that he refused to divulge to his other correspondents.</a:t>
            </a:r>
          </a:p>
        </p:txBody>
      </p:sp>
      <p:sp>
        <p:nvSpPr>
          <p:cNvPr id="147" name="Shape 147"/>
          <p:cNvSpPr/>
          <p:nvPr/>
        </p:nvSpPr>
        <p:spPr>
          <a:xfrm>
            <a:off x="1036313" y="5480330"/>
            <a:ext cx="10932174" cy="1205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a:solidFill>
                  <a:srgbClr val="747474"/>
                </a:solidFill>
              </a:defRPr>
            </a:lvl1pPr>
          </a:lstStyle>
          <a:p>
            <a:pPr/>
            <a:r>
              <a:t>Det verkar som en del av Fermats motivation kom från en (vänlig) rivalitet.</a:t>
            </a:r>
          </a:p>
        </p:txBody>
      </p:sp>
      <p:sp>
        <p:nvSpPr>
          <p:cNvPr id="148" name="Shape 148"/>
          <p:cNvSpPr/>
          <p:nvPr/>
        </p:nvSpPr>
        <p:spPr>
          <a:xfrm>
            <a:off x="1032813" y="7122501"/>
            <a:ext cx="10939174" cy="12059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a:solidFill>
                  <a:srgbClr val="747474"/>
                </a:solidFill>
              </a:defRPr>
            </a:lvl1pPr>
          </a:lstStyle>
          <a:p>
            <a:pPr/>
            <a:r>
              <a:t>Men för det mesta sökte Fermat godkännande och anklang för sina matematiska arbeten.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1"/>
      <p:bldP build="whole" bldLvl="1" animBg="1" rev="0" advAuto="0" spid="148"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body" sz="half" idx="1"/>
          </p:nvPr>
        </p:nvSpPr>
        <p:spPr>
          <a:xfrm>
            <a:off x="889000" y="889000"/>
            <a:ext cx="11214100" cy="3792637"/>
          </a:xfrm>
          <a:prstGeom prst="rect">
            <a:avLst/>
          </a:prstGeom>
        </p:spPr>
        <p:txBody>
          <a:bodyPr/>
          <a:lstStyle/>
          <a:p>
            <a:pPr marL="0" indent="0" defTabSz="578358">
              <a:spcBef>
                <a:spcPts val="4100"/>
              </a:spcBef>
              <a:buSzTx/>
              <a:buFontTx/>
              <a:buNone/>
              <a:defRPr sz="3564"/>
            </a:pPr>
            <a:r>
              <a:t>Vi läser slutet av texten igen:</a:t>
            </a:r>
          </a:p>
          <a:p>
            <a:pPr marL="0" indent="0" defTabSz="578358">
              <a:spcBef>
                <a:spcPts val="2900"/>
              </a:spcBef>
              <a:buSzTx/>
              <a:buFontTx/>
              <a:buNone/>
              <a:defRPr sz="2574">
                <a:latin typeface="Helvetica Neue"/>
                <a:ea typeface="Helvetica Neue"/>
                <a:cs typeface="Helvetica Neue"/>
                <a:sym typeface="Helvetica Neue"/>
              </a:defRPr>
            </a:pPr>
            <a:r>
              <a:t>“These are three very beautiful propositions that I have found and proved, not without difficulty. I may call them the foundations for the discovery of perfect numbers. I do not doubt that Monsieur Frenicle has gone further, but I have only begun, and without doubt these propositions will pass as excellent in the mind of those who have not immersed themselves much in these matters, and I will be very happy to learn the reaction of Monsieur Roberval.”</a:t>
            </a:r>
          </a:p>
        </p:txBody>
      </p:sp>
      <p:sp>
        <p:nvSpPr>
          <p:cNvPr id="153" name="Shape 153"/>
          <p:cNvSpPr/>
          <p:nvPr/>
        </p:nvSpPr>
        <p:spPr>
          <a:xfrm>
            <a:off x="915167" y="5095460"/>
            <a:ext cx="11174466" cy="12059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a:solidFill>
                  <a:srgbClr val="747474"/>
                </a:solidFill>
              </a:defRPr>
            </a:lvl1pPr>
          </a:lstStyle>
          <a:p>
            <a:pPr/>
            <a:r>
              <a:t>Vi ser igen att han söker godkännande, den här gången av en viss Roberval.</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pasted-image.tiff"/>
          <p:cNvPicPr>
            <a:picLocks noChangeAspect="1"/>
          </p:cNvPicPr>
          <p:nvPr>
            <p:ph type="pic" idx="13"/>
          </p:nvPr>
        </p:nvPicPr>
        <p:blipFill>
          <a:blip r:embed="rId3">
            <a:extLst/>
          </a:blip>
          <a:srcRect l="6239" t="0" r="6239" b="0"/>
          <a:stretch>
            <a:fillRect/>
          </a:stretch>
        </p:blipFill>
        <p:spPr>
          <a:xfrm>
            <a:off x="6015907" y="482798"/>
            <a:ext cx="5858593" cy="8787889"/>
          </a:xfrm>
          <a:prstGeom prst="rect">
            <a:avLst/>
          </a:prstGeom>
        </p:spPr>
      </p:pic>
      <p:sp>
        <p:nvSpPr>
          <p:cNvPr id="158" name="Shape 158"/>
          <p:cNvSpPr/>
          <p:nvPr>
            <p:ph type="title"/>
          </p:nvPr>
        </p:nvSpPr>
        <p:spPr>
          <a:prstGeom prst="rect">
            <a:avLst/>
          </a:prstGeom>
        </p:spPr>
        <p:txBody>
          <a:bodyPr/>
          <a:lstStyle/>
          <a:p>
            <a:pPr algn="ctr"/>
            <a:r>
              <a:t>Gilles de Roberval</a:t>
            </a:r>
          </a:p>
          <a:p>
            <a:pPr algn="ctr">
              <a:defRPr sz="3000"/>
            </a:pPr>
            <a:r>
              <a:t>(1602–1675)</a:t>
            </a:r>
          </a:p>
        </p:txBody>
      </p:sp>
      <p:sp>
        <p:nvSpPr>
          <p:cNvPr id="159" name="Shape 159"/>
          <p:cNvSpPr/>
          <p:nvPr>
            <p:ph type="body" sz="half" idx="1"/>
          </p:nvPr>
        </p:nvSpPr>
        <p:spPr>
          <a:xfrm>
            <a:off x="568196" y="2349500"/>
            <a:ext cx="5080001" cy="6667500"/>
          </a:xfrm>
          <a:prstGeom prst="rect">
            <a:avLst/>
          </a:prstGeom>
        </p:spPr>
        <p:txBody>
          <a:bodyPr/>
          <a:lstStyle/>
          <a:p>
            <a:pPr marL="323595" indent="-323595" defTabSz="572516">
              <a:spcBef>
                <a:spcPts val="2900"/>
              </a:spcBef>
              <a:defRPr sz="2548"/>
            </a:pPr>
            <a:r>
              <a:t>föddes som Gilles Personne i Roberval, norr om Paris</a:t>
            </a:r>
          </a:p>
          <a:p>
            <a:pPr marL="323595" indent="-323595" defTabSz="572516">
              <a:spcBef>
                <a:spcPts val="2900"/>
              </a:spcBef>
              <a:defRPr sz="2548"/>
            </a:pPr>
            <a:r>
              <a:t>fattig bondeson, men fick gå på skola</a:t>
            </a:r>
          </a:p>
          <a:p>
            <a:pPr marL="323595" indent="-323595" defTabSz="572516">
              <a:spcBef>
                <a:spcPts val="2900"/>
              </a:spcBef>
              <a:defRPr sz="2548"/>
            </a:pPr>
            <a:r>
              <a:t>deltog i belägringen av hugenottenbålverk La Rochelle</a:t>
            </a:r>
          </a:p>
          <a:p>
            <a:pPr marL="323595" indent="-323595" defTabSz="572516">
              <a:spcBef>
                <a:spcPts val="2900"/>
              </a:spcBef>
              <a:defRPr sz="2548"/>
            </a:pPr>
            <a:r>
              <a:t>flyttade därefter till Paris och blev professor på collège de maître Gervais, sedan collège de France</a:t>
            </a:r>
          </a:p>
          <a:p>
            <a:pPr marL="323595" indent="-323595" defTabSz="572516">
              <a:spcBef>
                <a:spcPts val="2900"/>
              </a:spcBef>
              <a:defRPr sz="2548"/>
            </a:pPr>
            <a:r>
              <a:t>publicerade nästan ingenting, gillade att bråka (t. ex. med Descartes)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body" sz="half" idx="1"/>
          </p:nvPr>
        </p:nvSpPr>
        <p:spPr>
          <a:xfrm>
            <a:off x="889000" y="889000"/>
            <a:ext cx="11214100" cy="4019699"/>
          </a:xfrm>
          <a:prstGeom prst="rect">
            <a:avLst/>
          </a:prstGeom>
        </p:spPr>
        <p:txBody>
          <a:bodyPr/>
          <a:lstStyle/>
          <a:p>
            <a:pPr marL="0" indent="0">
              <a:buSzTx/>
              <a:buFontTx/>
              <a:buNone/>
            </a:pPr>
            <a:r>
              <a:t>Roberval är alltså en “professionell” vetenskapsman med en inflytelserik position inom vetenskapen.</a:t>
            </a:r>
          </a:p>
          <a:p>
            <a:pPr marL="0" indent="0">
              <a:buSzTx/>
              <a:buFontTx/>
              <a:buNone/>
            </a:pPr>
            <a:r>
              <a:t>Fermat sökte Robervals godkännande. Han behövde tydligen Mersenne för att bli tagen för allvar. Det finns några brev mellan Roberval och Fermat, där Roberval verkar något nedlåtande.</a:t>
            </a:r>
          </a:p>
        </p:txBody>
      </p:sp>
      <p:pic>
        <p:nvPicPr>
          <p:cNvPr id="164" name="Screen Shot 2017-08-17 at 16.17.05.png"/>
          <p:cNvPicPr>
            <a:picLocks noChangeAspect="1"/>
          </p:cNvPicPr>
          <p:nvPr/>
        </p:nvPicPr>
        <p:blipFill>
          <a:blip r:embed="rId2">
            <a:extLst/>
          </a:blip>
          <a:stretch>
            <a:fillRect/>
          </a:stretch>
        </p:blipFill>
        <p:spPr>
          <a:xfrm>
            <a:off x="5869830" y="4929633"/>
            <a:ext cx="6835538" cy="2509077"/>
          </a:xfrm>
          <a:prstGeom prst="rect">
            <a:avLst/>
          </a:prstGeom>
          <a:ln w="12700">
            <a:miter lim="400000"/>
          </a:ln>
        </p:spPr>
      </p:pic>
      <p:pic>
        <p:nvPicPr>
          <p:cNvPr id="165" name="Screen Shot 2017-08-17 at 16.17.20.png"/>
          <p:cNvPicPr>
            <a:picLocks noChangeAspect="1"/>
          </p:cNvPicPr>
          <p:nvPr/>
        </p:nvPicPr>
        <p:blipFill>
          <a:blip r:embed="rId3">
            <a:extLst/>
          </a:blip>
          <a:stretch>
            <a:fillRect/>
          </a:stretch>
        </p:blipFill>
        <p:spPr>
          <a:xfrm>
            <a:off x="5869830" y="7425535"/>
            <a:ext cx="6835538" cy="2073073"/>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