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s/comment1.xml" ContentType="application/vnd.openxmlformats-officedocument.presentationml.comments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lman Bauer" initials="T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12166"/>
              <a:lumOff val="-13042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 b="def" i="def"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comments" Target="comments/comment1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30" Type="http://schemas.openxmlformats.org/officeDocument/2006/relationships/slide" Target="slides/slide22.xml"/><Relationship Id="rId31" Type="http://schemas.openxmlformats.org/officeDocument/2006/relationships/slide" Target="slides/slide23.xml"/></Relationships>
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8-16T15:24:29.837" idx="1">
    <p:pos x="4096" y="3500"/>
    <p:text>Visa bevis på tavlan.
</p:text>
  </p:cm>
</p:cmLst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5" name="Shape 1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hape 13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Föreställa mig: topolog (1900-talet!)</a:t>
            </a:r>
          </a:p>
          <a:p>
            <a:pPr/>
            <a:r>
              <a:t>Kursstruktur</a:t>
            </a:r>
          </a:p>
          <a:p>
            <a:pPr/>
            <a:r>
              <a:t>Tentamensstruktur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Shape 14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Ska inte avslöja vad det är för text — vad kan vi lära oss själva?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Shape 16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Problem med tryck förr i tiden. Vad är det för tal?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Shape 19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Visa bevis.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hape 19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Gruppsdiskussion 10 minuter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2" name="Shape 22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Och det kan man jämföra med Fermats stora sats.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571500" y="4749800"/>
            <a:ext cx="11868094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Shape 13"/>
          <p:cNvSpPr/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" name="Shape 14"/>
          <p:cNvSpPr/>
          <p:nvPr>
            <p:ph type="body" sz="quarter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body" sz="quarter" idx="13"/>
          </p:nvPr>
        </p:nvSpPr>
        <p:spPr>
          <a:xfrm>
            <a:off x="1270000" y="6362700"/>
            <a:ext cx="10464800" cy="49842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2" name="Shape 102"/>
          <p:cNvSpPr/>
          <p:nvPr>
            <p:ph type="body" sz="quarter" idx="14"/>
          </p:nvPr>
        </p:nvSpPr>
        <p:spPr>
          <a:xfrm>
            <a:off x="1270000" y="4292600"/>
            <a:ext cx="10464800" cy="7112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457200">
              <a:spcBef>
                <a:spcPts val="2400"/>
              </a:spcBef>
              <a:buSzTx/>
              <a:buFontTx/>
              <a:buNone/>
              <a:defRPr sz="40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1" name="Shape 1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7543800" y="7975599"/>
            <a:ext cx="1" cy="14225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Shape 23"/>
          <p:cNvSpPr/>
          <p:nvPr>
            <p:ph type="pic" idx="13"/>
          </p:nvPr>
        </p:nvSpPr>
        <p:spPr>
          <a:xfrm>
            <a:off x="0" y="0"/>
            <a:ext cx="13004800" cy="7594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/>
            <a:r>
              <a:t>Title Text</a:t>
            </a:r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571500" y="4864100"/>
            <a:ext cx="5334476" cy="5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" name="Shape 42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3" name="Shape 43"/>
          <p:cNvSpPr/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4" name="Shape 44"/>
          <p:cNvSpPr/>
          <p:nvPr>
            <p:ph type="body" sz="quarter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3" name="Shape 5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571500" y="1968500"/>
            <a:ext cx="5073394" cy="133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0" name="Shape 70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1" name="Shape 71"/>
          <p:cNvSpPr/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2" name="Shape 72"/>
          <p:cNvSpPr/>
          <p:nvPr>
            <p:ph type="body" sz="half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906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08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510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xfrm>
            <a:off x="510743" y="9194800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hape 8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 flipH="1">
            <a:off x="9055098" y="508000"/>
            <a:ext cx="128" cy="797563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9" name="Shape 89"/>
          <p:cNvSpPr/>
          <p:nvPr/>
        </p:nvSpPr>
        <p:spPr>
          <a:xfrm>
            <a:off x="9055096" y="4464050"/>
            <a:ext cx="3448503" cy="5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0" name="Shape 90"/>
          <p:cNvSpPr/>
          <p:nvPr>
            <p:ph type="pic" sz="quarter" idx="13"/>
          </p:nvPr>
        </p:nvSpPr>
        <p:spPr>
          <a:xfrm>
            <a:off x="9220200" y="4622800"/>
            <a:ext cx="3276600" cy="386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Shape 91"/>
          <p:cNvSpPr/>
          <p:nvPr>
            <p:ph type="pic" sz="quarter" idx="14"/>
          </p:nvPr>
        </p:nvSpPr>
        <p:spPr>
          <a:xfrm>
            <a:off x="9220200" y="508000"/>
            <a:ext cx="3276600" cy="3797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Shape 92"/>
          <p:cNvSpPr/>
          <p:nvPr>
            <p:ph type="pic" idx="15"/>
          </p:nvPr>
        </p:nvSpPr>
        <p:spPr>
          <a:xfrm>
            <a:off x="520700" y="508000"/>
            <a:ext cx="8369300" cy="7975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Shape 93"/>
          <p:cNvSpPr/>
          <p:nvPr>
            <p:ph type="body" sz="quarter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71500" y="1968500"/>
            <a:ext cx="11868106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b="0" baseline="0" cap="none" i="0" spc="0" strike="noStrike" sz="3600" u="none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1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Att läsa och analysera en historisk matematisk text</a:t>
            </a:r>
          </a:p>
        </p:txBody>
      </p:sp>
      <p:sp>
        <p:nvSpPr>
          <p:cNvPr id="128" name="Shape 128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SF2719 Matematikens historia, Tilman Bauer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body" sz="quarter" idx="1"/>
          </p:nvPr>
        </p:nvSpPr>
        <p:spPr>
          <a:xfrm>
            <a:off x="889000" y="889000"/>
            <a:ext cx="11214100" cy="146809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“2. When the exponent is prime, I say that the root less one is divisible by twice the exponent, so because 7, the exponent of 127, is prime, I know that 126 is a multiple of 14.”</a:t>
            </a:r>
          </a:p>
        </p:txBody>
      </p:sp>
      <p:sp>
        <p:nvSpPr>
          <p:cNvPr id="176" name="Shape 176"/>
          <p:cNvSpPr/>
          <p:nvPr/>
        </p:nvSpPr>
        <p:spPr>
          <a:xfrm>
            <a:off x="901700" y="2279930"/>
            <a:ext cx="11201400" cy="120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4200"/>
              </a:spcBef>
              <a:defRPr>
                <a:solidFill>
                  <a:srgbClr val="747474"/>
                </a:solidFill>
              </a:defRPr>
            </a:pPr>
            <a:r>
              <a:t>Nu betraktar hen alltså talen 2</a:t>
            </a:r>
            <a:r>
              <a:rPr baseline="31999"/>
              <a:t>p</a:t>
            </a:r>
            <a:r>
              <a:t>-2, där p är prim, och säger att de delas av 2p.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body" sz="half" idx="1"/>
          </p:nvPr>
        </p:nvSpPr>
        <p:spPr>
          <a:xfrm>
            <a:off x="889000" y="889000"/>
            <a:ext cx="11214100" cy="30909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“3. When the exponent is prime, I say that the root may not be divided by any prime number except by those that are greater by one than a multiple of twice the exponent, or than the double of the exponent. So, because 11, the exponent of 2047, is prime, I know that it may only be divided by a number greater by one than 22, namely 23, or rather, by a number greater by one than a multiple of 22. Indeed 2047 is only divisible by 23 and by 89, from which if you take one, there remains 88, a multiple of 22.”</a:t>
            </a:r>
          </a:p>
        </p:txBody>
      </p:sp>
      <p:sp>
        <p:nvSpPr>
          <p:cNvPr id="179" name="Shape 179"/>
          <p:cNvSpPr/>
          <p:nvPr/>
        </p:nvSpPr>
        <p:spPr>
          <a:xfrm>
            <a:off x="952324" y="4273830"/>
            <a:ext cx="11100151" cy="120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4200"/>
              </a:spcBef>
              <a:defRPr>
                <a:solidFill>
                  <a:srgbClr val="747474"/>
                </a:solidFill>
              </a:defRPr>
            </a:pPr>
            <a:r>
              <a:t>Hen säger att för p prim, så är alla primdelare av 2</a:t>
            </a:r>
            <a:r>
              <a:rPr baseline="31999"/>
              <a:t>p</a:t>
            </a:r>
            <a:r>
              <a:t>-1 av formen 2np+1 (n ≥ 0).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body" sz="half" idx="1"/>
          </p:nvPr>
        </p:nvSpPr>
        <p:spPr>
          <a:xfrm>
            <a:off x="889000" y="889000"/>
            <a:ext cx="11214100" cy="303361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“These are three very beautiful propositions that I have found and proved, not without difficulty. I may call them the foundations for the discovery of perfect numbers. I do not doubt that Monsieur Frenicle has gone further, but I have only begun, and without doubt these propositions will pass as excellent in the mind of those who have not immersed themselves much in these matters, and I will be very happy to learn the reaction of Monsieur Roberval.”</a:t>
            </a:r>
          </a:p>
        </p:txBody>
      </p:sp>
      <p:sp>
        <p:nvSpPr>
          <p:cNvPr id="182" name="Shape 182"/>
          <p:cNvSpPr/>
          <p:nvPr/>
        </p:nvSpPr>
        <p:spPr>
          <a:xfrm>
            <a:off x="895350" y="4057931"/>
            <a:ext cx="11214100" cy="4482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4200"/>
              </a:spcBef>
              <a:defRPr>
                <a:solidFill>
                  <a:srgbClr val="747474"/>
                </a:solidFill>
              </a:defRPr>
            </a:pPr>
            <a:r>
              <a:t>Hen kommer alltså inte att avslöja bevisen. Sammanfatt:</a:t>
            </a:r>
          </a:p>
          <a:p>
            <a:pPr marL="673100" indent="-673100" algn="l">
              <a:spcBef>
                <a:spcPts val="4200"/>
              </a:spcBef>
              <a:buSzPct val="100000"/>
              <a:buAutoNum type="arabicParenR" startAt="1"/>
              <a:defRPr>
                <a:solidFill>
                  <a:srgbClr val="747474"/>
                </a:solidFill>
              </a:defRPr>
            </a:pPr>
            <a:r>
              <a:t>Om 2</a:t>
            </a:r>
            <a:r>
              <a:rPr baseline="31999"/>
              <a:t>p</a:t>
            </a:r>
            <a:r>
              <a:t>-1 är prim, så är p också prim.</a:t>
            </a:r>
          </a:p>
          <a:p>
            <a:pPr marL="673100" indent="-673100" algn="l">
              <a:spcBef>
                <a:spcPts val="4200"/>
              </a:spcBef>
              <a:buSzPct val="100000"/>
              <a:buAutoNum type="arabicParenR" startAt="1"/>
              <a:defRPr>
                <a:solidFill>
                  <a:srgbClr val="747474"/>
                </a:solidFill>
              </a:defRPr>
            </a:pPr>
            <a:r>
              <a:t>Om p är prim, så gäller 2p | 2</a:t>
            </a:r>
            <a:r>
              <a:rPr baseline="31999"/>
              <a:t>p</a:t>
            </a:r>
            <a:r>
              <a:t>-2</a:t>
            </a:r>
          </a:p>
          <a:p>
            <a:pPr marL="673100" indent="-673100" algn="l">
              <a:spcBef>
                <a:spcPts val="4200"/>
              </a:spcBef>
              <a:buSzPct val="100000"/>
              <a:buAutoNum type="arabicParenR" startAt="1"/>
              <a:defRPr>
                <a:solidFill>
                  <a:srgbClr val="747474"/>
                </a:solidFill>
              </a:defRPr>
            </a:pPr>
            <a:r>
              <a:t>Om p är prim, så är alla primfaktorer av 2</a:t>
            </a:r>
            <a:r>
              <a:rPr baseline="31999"/>
              <a:t>p</a:t>
            </a:r>
            <a:r>
              <a:t>-1 av formen 2np+1.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Stämmer det?</a:t>
            </a:r>
          </a:p>
        </p:txBody>
      </p:sp>
      <p:sp>
        <p:nvSpPr>
          <p:cNvPr id="185" name="Shape 18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</a:pPr>
            <a:r>
              <a:t>“Om 2</a:t>
            </a:r>
            <a:r>
              <a:rPr baseline="31999"/>
              <a:t>p</a:t>
            </a:r>
            <a:r>
              <a:t>-1 är prim, så är p också prim.”</a:t>
            </a:r>
          </a:p>
          <a:p>
            <a:pPr marL="0" indent="0">
              <a:buSzTx/>
              <a:buFontTx/>
              <a:buNone/>
            </a:pPr>
            <a:r>
              <a:t>Tvärtom, om p=ab, så är</a:t>
            </a:r>
          </a:p>
          <a:p>
            <a:pPr marL="0" indent="0">
              <a:buSzTx/>
              <a:buFontTx/>
              <a:buNone/>
            </a:pPr>
            <a:r>
              <a:t>2</a:t>
            </a:r>
            <a:r>
              <a:rPr baseline="31999" sz="3700"/>
              <a:t>ab</a:t>
            </a:r>
            <a:r>
              <a:rPr sz="3700"/>
              <a:t>-1 = (2</a:t>
            </a:r>
            <a:r>
              <a:rPr baseline="31999" sz="3700"/>
              <a:t>b</a:t>
            </a:r>
            <a:r>
              <a:rPr sz="3700"/>
              <a:t>-1)(1+2</a:t>
            </a:r>
            <a:r>
              <a:rPr baseline="31999" sz="3700"/>
              <a:t>b</a:t>
            </a:r>
            <a:r>
              <a:rPr sz="3700"/>
              <a:t>+2</a:t>
            </a:r>
            <a:r>
              <a:rPr baseline="31999" sz="3700"/>
              <a:t>2b</a:t>
            </a:r>
            <a:r>
              <a:rPr sz="3700"/>
              <a:t>+…+2</a:t>
            </a:r>
            <a:r>
              <a:rPr baseline="31999" sz="3700"/>
              <a:t>(a-1)b</a:t>
            </a:r>
            <a:r>
              <a:rPr sz="3700"/>
              <a:t>).</a:t>
            </a:r>
            <a:endParaRPr sz="3700"/>
          </a:p>
          <a:p>
            <a:pPr marL="0" indent="0">
              <a:buSzTx/>
              <a:buFontTx/>
              <a:buNone/>
            </a:pPr>
            <a:r>
              <a:rPr sz="3700"/>
              <a:t>Påståendet stämmer alltså.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Stämmer det?</a:t>
            </a:r>
          </a:p>
        </p:txBody>
      </p:sp>
      <p:sp>
        <p:nvSpPr>
          <p:cNvPr id="188" name="Shape 18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578358">
              <a:spcBef>
                <a:spcPts val="4100"/>
              </a:spcBef>
              <a:buSzTx/>
              <a:buFontTx/>
              <a:buNone/>
              <a:defRPr sz="3564"/>
            </a:pPr>
            <a:r>
              <a:t>“Om p är prim, så gäller 2p | 2</a:t>
            </a:r>
            <a:r>
              <a:rPr baseline="31999"/>
              <a:t>p</a:t>
            </a:r>
            <a:r>
              <a:t>-2.”</a:t>
            </a:r>
          </a:p>
          <a:p>
            <a:pPr marL="0" indent="0" defTabSz="578358">
              <a:spcBef>
                <a:spcPts val="4100"/>
              </a:spcBef>
              <a:buSzTx/>
              <a:buFontTx/>
              <a:buNone/>
              <a:defRPr sz="3564"/>
            </a:pPr>
            <a:r>
              <a:t>Det är klart att 2 | 2</a:t>
            </a:r>
            <a:r>
              <a:rPr baseline="31999"/>
              <a:t>p</a:t>
            </a:r>
            <a:r>
              <a:t>-2.</a:t>
            </a:r>
          </a:p>
          <a:p>
            <a:pPr marL="0" indent="0" defTabSz="578358">
              <a:spcBef>
                <a:spcPts val="4100"/>
              </a:spcBef>
              <a:buSzTx/>
              <a:buFontTx/>
              <a:buNone/>
              <a:defRPr sz="3564"/>
            </a:pPr>
            <a:r>
              <a:t>Att p | 2</a:t>
            </a:r>
            <a:r>
              <a:rPr baseline="31999"/>
              <a:t>p</a:t>
            </a:r>
            <a:r>
              <a:t>-2 är fallet a=1 i</a:t>
            </a:r>
          </a:p>
          <a:p>
            <a:pPr marL="0" indent="0" defTabSz="578358">
              <a:spcBef>
                <a:spcPts val="4100"/>
              </a:spcBef>
              <a:buSzTx/>
              <a:buFontTx/>
              <a:buNone/>
              <a:defRPr b="1" sz="3564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Fermats lilla sats. 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Om p är prim så gäller p | a</a:t>
            </a:r>
            <a:r>
              <a:rPr b="0" baseline="31999">
                <a:latin typeface="+mn-lt"/>
                <a:ea typeface="+mn-ea"/>
                <a:cs typeface="+mn-cs"/>
                <a:sym typeface="Helvetica Neue Light"/>
              </a:rPr>
              <a:t>p</a:t>
            </a:r>
            <a:r>
              <a:rPr b="0">
                <a:latin typeface="+mn-lt"/>
                <a:ea typeface="+mn-ea"/>
                <a:cs typeface="+mn-cs"/>
                <a:sym typeface="Helvetica Neue Light"/>
              </a:rPr>
              <a:t>-a för alla heltal a.</a:t>
            </a:r>
            <a:endParaRPr b="0">
              <a:latin typeface="+mn-lt"/>
              <a:ea typeface="+mn-ea"/>
              <a:cs typeface="+mn-cs"/>
              <a:sym typeface="Helvetica Neue Light"/>
            </a:endParaRPr>
          </a:p>
          <a:p>
            <a:pPr marL="0" indent="0" defTabSz="578358">
              <a:spcBef>
                <a:spcPts val="4100"/>
              </a:spcBef>
              <a:buSzTx/>
              <a:buFontTx/>
              <a:buNone/>
              <a:defRPr b="1" sz="3564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0">
                <a:latin typeface="+mn-lt"/>
                <a:ea typeface="+mn-ea"/>
                <a:cs typeface="+mn-cs"/>
                <a:sym typeface="Helvetica Neue Light"/>
              </a:rPr>
              <a:t>Detta bevisas lättast med hjälp av grupper. Det stämmer alltså, men är mycket mindre trivialt än det första påstående.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Stämmer det?</a:t>
            </a:r>
          </a:p>
        </p:txBody>
      </p:sp>
      <p:sp>
        <p:nvSpPr>
          <p:cNvPr id="191" name="Shape 19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</a:pPr>
            <a:r>
              <a:t>“Om p är prim, så är alla primfaktorer av 2</a:t>
            </a:r>
            <a:r>
              <a:rPr baseline="31999"/>
              <a:t>p</a:t>
            </a:r>
            <a:r>
              <a:t>-1 av formen 2np+1”</a:t>
            </a:r>
          </a:p>
          <a:p>
            <a:pPr marL="0" indent="0">
              <a:buSzTx/>
              <a:buFontTx/>
              <a:buNone/>
            </a:pPr>
            <a:r>
              <a:t>Det är fel för p=2 men korrekt för p&gt;2.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Att ställa bra frågor</a:t>
            </a:r>
          </a:p>
        </p:txBody>
      </p:sp>
      <p:sp>
        <p:nvSpPr>
          <p:cNvPr id="196" name="Shape 196"/>
          <p:cNvSpPr/>
          <p:nvPr>
            <p:ph type="body" idx="1"/>
          </p:nvPr>
        </p:nvSpPr>
        <p:spPr>
          <a:xfrm>
            <a:off x="571500" y="2222500"/>
            <a:ext cx="11861800" cy="66802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</a:pPr>
            <a:r>
              <a:t>Försök att hitta frågor som:</a:t>
            </a:r>
          </a:p>
          <a:p>
            <a:pPr/>
            <a:r>
              <a:t>du tycker är relevanta och intressanta</a:t>
            </a:r>
          </a:p>
          <a:p>
            <a:pPr/>
            <a:r>
              <a:t>du tycker texten kan ge något svar på, eller kan tas som utgångspunkt för vidare sökning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asted-image.tif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5406" t="0" r="5406" b="0"/>
          <a:stretch>
            <a:fillRect/>
          </a:stretch>
        </p:blipFill>
        <p:spPr>
          <a:xfrm>
            <a:off x="6684489" y="679450"/>
            <a:ext cx="5596412" cy="8394617"/>
          </a:xfrm>
          <a:prstGeom prst="rect">
            <a:avLst/>
          </a:prstGeom>
        </p:spPr>
      </p:pic>
      <p:sp>
        <p:nvSpPr>
          <p:cNvPr id="201" name="Shape 2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t>Pierre de Fermat </a:t>
            </a:r>
            <a:br/>
            <a:r>
              <a:rPr sz="3000"/>
              <a:t>(1601-1665)</a:t>
            </a:r>
          </a:p>
        </p:txBody>
      </p:sp>
      <p:sp>
        <p:nvSpPr>
          <p:cNvPr id="202" name="Shape 202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83972" indent="-283972" defTabSz="502412">
              <a:spcBef>
                <a:spcPts val="2500"/>
              </a:spcBef>
              <a:defRPr sz="2236"/>
            </a:pPr>
            <a:r>
              <a:t>Bodde och jobbade nära Toulouse (södra Frankrike)</a:t>
            </a:r>
          </a:p>
          <a:p>
            <a:pPr marL="283972" indent="-283972" defTabSz="502412">
              <a:spcBef>
                <a:spcPts val="2500"/>
              </a:spcBef>
              <a:defRPr sz="2236"/>
            </a:pPr>
            <a:r>
              <a:t>Pappa Dominique var en rik köpman och lokalpolitiker</a:t>
            </a:r>
          </a:p>
          <a:p>
            <a:pPr marL="283972" indent="-283972" defTabSz="502412">
              <a:spcBef>
                <a:spcPts val="2500"/>
              </a:spcBef>
              <a:defRPr sz="2236"/>
            </a:pPr>
            <a:r>
              <a:t>Mamma troligen Claire, née de Long, från en advokatfamilj</a:t>
            </a:r>
          </a:p>
          <a:p>
            <a:pPr marL="283972" indent="-283972" defTabSz="502412">
              <a:spcBef>
                <a:spcPts val="2500"/>
              </a:spcBef>
              <a:defRPr sz="2236"/>
            </a:pPr>
            <a:r>
              <a:t>tre syskon</a:t>
            </a:r>
          </a:p>
          <a:p>
            <a:pPr marL="283972" indent="-283972" defTabSz="502412">
              <a:spcBef>
                <a:spcPts val="2500"/>
              </a:spcBef>
              <a:defRPr sz="2236"/>
            </a:pPr>
            <a:r>
              <a:t>utbildning på en franciskanskola, studerade juridik i Orléans</a:t>
            </a:r>
          </a:p>
          <a:p>
            <a:pPr marL="283972" indent="-283972" defTabSz="502412">
              <a:spcBef>
                <a:spcPts val="2500"/>
              </a:spcBef>
              <a:defRPr sz="2236"/>
            </a:pPr>
            <a:r>
              <a:t>jobbade i Toulouse som </a:t>
            </a:r>
            <a:r>
              <a:rPr i="1"/>
              <a:t>conseiller au Parlement de T.</a:t>
            </a:r>
            <a:endParaRPr i="1"/>
          </a:p>
          <a:p>
            <a:pPr marL="283972" indent="-283972" defTabSz="502412">
              <a:spcBef>
                <a:spcPts val="2500"/>
              </a:spcBef>
              <a:defRPr sz="2236"/>
            </a:pPr>
            <a:r>
              <a:t>nästan dog av pesten år 1653, dålig hälsa fram till att han dog 1665.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Pierre de Fermat</a:t>
            </a:r>
          </a:p>
        </p:txBody>
      </p:sp>
      <p:sp>
        <p:nvSpPr>
          <p:cNvPr id="205" name="Shape 20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5195" indent="-425195" defTabSz="543305">
              <a:spcBef>
                <a:spcPts val="3900"/>
              </a:spcBef>
              <a:defRPr sz="3348"/>
            </a:pPr>
            <a:r>
              <a:t>kom från en rik familj, socialt ökande till politisk makt</a:t>
            </a:r>
          </a:p>
          <a:p>
            <a:pPr marL="425195" indent="-425195" defTabSz="543305">
              <a:spcBef>
                <a:spcPts val="3900"/>
              </a:spcBef>
              <a:defRPr sz="3348"/>
            </a:pPr>
            <a:r>
              <a:t>var amatörmatematiker</a:t>
            </a:r>
          </a:p>
          <a:p>
            <a:pPr marL="425195" indent="-425195" defTabSz="543305">
              <a:spcBef>
                <a:spcPts val="3900"/>
              </a:spcBef>
              <a:defRPr sz="3348"/>
            </a:pPr>
            <a:r>
              <a:t>matematiska intressen började med att översätta grekiska texter</a:t>
            </a:r>
          </a:p>
          <a:p>
            <a:pPr marL="425195" indent="-425195" defTabSz="543305">
              <a:spcBef>
                <a:spcPts val="3900"/>
              </a:spcBef>
              <a:defRPr sz="3348"/>
            </a:pPr>
            <a:r>
              <a:t>jobbade inom analys, talteori</a:t>
            </a:r>
          </a:p>
          <a:p>
            <a:pPr marL="425195" indent="-425195" defTabSz="543305">
              <a:spcBef>
                <a:spcPts val="3900"/>
              </a:spcBef>
              <a:defRPr sz="3348"/>
            </a:pPr>
            <a:r>
              <a:t>skrev brevet oktober 1640</a:t>
            </a:r>
          </a:p>
          <a:p>
            <a:pPr marL="425195" indent="-425195" defTabSz="543305">
              <a:spcBef>
                <a:spcPts val="3900"/>
              </a:spcBef>
              <a:defRPr sz="3348"/>
            </a:pPr>
            <a:r>
              <a:t>Biografi: M. S. Mahoney,</a:t>
            </a:r>
            <a:br/>
            <a:r>
              <a:rPr i="1"/>
              <a:t>The mathematical career of Pierre de Fermat</a:t>
            </a:r>
            <a:r>
              <a:t>.</a:t>
            </a:r>
          </a:p>
        </p:txBody>
      </p:sp>
      <p:pic>
        <p:nvPicPr>
          <p:cNvPr id="206" name="Screen Shot 2017-08-17 at 10.42.3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44991" y="5138737"/>
            <a:ext cx="2398398" cy="36373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asted-image.tif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9742" t="0" r="9742" b="0"/>
          <a:stretch>
            <a:fillRect/>
          </a:stretch>
        </p:blipFill>
        <p:spPr>
          <a:xfrm>
            <a:off x="6859190" y="535185"/>
            <a:ext cx="5788942" cy="8683412"/>
          </a:xfrm>
          <a:prstGeom prst="rect">
            <a:avLst/>
          </a:prstGeom>
        </p:spPr>
      </p:pic>
      <p:sp>
        <p:nvSpPr>
          <p:cNvPr id="209" name="Shape 2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t>Marin Mersenne</a:t>
            </a:r>
            <a:br/>
            <a:r>
              <a:rPr sz="3000"/>
              <a:t>(1588-1648)</a:t>
            </a:r>
          </a:p>
        </p:txBody>
      </p:sp>
      <p:sp>
        <p:nvSpPr>
          <p:cNvPr id="210" name="Shape 210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07086" indent="-307086" defTabSz="543305">
              <a:spcBef>
                <a:spcPts val="2700"/>
              </a:spcBef>
              <a:defRPr sz="2418"/>
            </a:pPr>
            <a:r>
              <a:t>Föddes nära Le Mans, bodde och jobbade senare i Paris</a:t>
            </a:r>
          </a:p>
          <a:p>
            <a:pPr marL="307086" indent="-307086" defTabSz="543305">
              <a:spcBef>
                <a:spcPts val="2700"/>
              </a:spcBef>
              <a:defRPr sz="2418"/>
            </a:pPr>
            <a:r>
              <a:t>bondeson</a:t>
            </a:r>
          </a:p>
          <a:p>
            <a:pPr marL="307086" indent="-307086" defTabSz="543305">
              <a:spcBef>
                <a:spcPts val="2700"/>
              </a:spcBef>
              <a:defRPr sz="2418"/>
            </a:pPr>
            <a:r>
              <a:t>elev på en jesuitskola, blev paulanermunk</a:t>
            </a:r>
          </a:p>
          <a:p>
            <a:pPr marL="307086" indent="-307086" defTabSz="543305">
              <a:spcBef>
                <a:spcPts val="2700"/>
              </a:spcBef>
              <a:defRPr sz="2418"/>
            </a:pPr>
            <a:r>
              <a:t>“universalgeni” — jobbade inom och undervisade filosofi, teologi, akustik och såklart matematik</a:t>
            </a:r>
          </a:p>
          <a:p>
            <a:pPr marL="307086" indent="-307086" defTabSz="543305">
              <a:spcBef>
                <a:spcPts val="2700"/>
              </a:spcBef>
              <a:defRPr sz="2418"/>
            </a:pPr>
            <a:r>
              <a:t>grundade “Académie Parisienne”, ett samfund av över 100 vetenskapsmän</a:t>
            </a:r>
          </a:p>
          <a:p>
            <a:pPr marL="307086" indent="-307086" defTabSz="543305">
              <a:spcBef>
                <a:spcPts val="2700"/>
              </a:spcBef>
              <a:defRPr sz="2418"/>
            </a:pPr>
            <a:r>
              <a:t>dog av en lungböld, möjligen drack för mycket vatten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creen Shot 2017-08-16 at 12.45.58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5892446" y="2203648"/>
            <a:ext cx="6985001" cy="6705135"/>
          </a:xfrm>
          <a:prstGeom prst="rect">
            <a:avLst/>
          </a:prstGeom>
        </p:spPr>
      </p:pic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Ett exempel</a:t>
            </a:r>
          </a:p>
        </p:txBody>
      </p:sp>
      <p:sp>
        <p:nvSpPr>
          <p:cNvPr id="134" name="Shape 134"/>
          <p:cNvSpPr/>
          <p:nvPr>
            <p:ph type="body" sz="quarter" idx="1"/>
          </p:nvPr>
        </p:nvSpPr>
        <p:spPr>
          <a:xfrm>
            <a:off x="571500" y="2222500"/>
            <a:ext cx="5375127" cy="283701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/>
            </a:lvl1pPr>
          </a:lstStyle>
          <a:p>
            <a:pPr/>
            <a:r>
              <a:t>What I esteem most is this short method for finding perfect numbers, to which I have resolved to devote myself, if Monsieur Frenicle does not share his method with me. Here are three propositions that I have found, on which I hope to build a great edifice. The numbers one less than those that occur in a progression by doubling, such as</a:t>
            </a:r>
          </a:p>
        </p:txBody>
      </p:sp>
      <p:graphicFrame>
        <p:nvGraphicFramePr>
          <p:cNvPr id="135" name="Table 135"/>
          <p:cNvGraphicFramePr/>
          <p:nvPr/>
        </p:nvGraphicFramePr>
        <p:xfrm>
          <a:off x="615544" y="4991100"/>
          <a:ext cx="6347819" cy="112519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498530"/>
                <a:gridCol w="498530"/>
                <a:gridCol w="498530"/>
                <a:gridCol w="498530"/>
                <a:gridCol w="498530"/>
                <a:gridCol w="498530"/>
                <a:gridCol w="498530"/>
                <a:gridCol w="498530"/>
                <a:gridCol w="498530"/>
                <a:gridCol w="498530"/>
              </a:tblGrid>
              <a:tr h="448902">
                <a:tc>
                  <a:txBody>
                    <a:bodyPr/>
                    <a:lstStyle/>
                    <a:p>
                      <a:pPr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747474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747474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747474"/>
                          </a:solidFill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747474"/>
                          </a:solidFill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747474"/>
                          </a:solidFill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747474"/>
                          </a:solidFill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747474"/>
                          </a:solidFill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747474"/>
                          </a:solidFill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747474"/>
                          </a:solidFill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747474"/>
                          </a:solidFill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448902">
                <a:tc>
                  <a:txBody>
                    <a:bodyPr/>
                    <a:lstStyle/>
                    <a:p>
                      <a:pPr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747474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747474"/>
                          </a:solidFill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747474"/>
                          </a:solidFill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747474"/>
                          </a:solidFill>
                        </a:rPr>
                        <a:t>15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747474"/>
                          </a:solidFill>
                        </a:rPr>
                        <a:t>31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747474"/>
                          </a:solidFill>
                        </a:rPr>
                        <a:t>63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747474"/>
                          </a:solidFill>
                        </a:rPr>
                        <a:t>127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747474"/>
                          </a:solidFill>
                        </a:rPr>
                        <a:t>255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747474"/>
                          </a:solidFill>
                        </a:rPr>
                        <a:t>511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747474"/>
                          </a:solidFill>
                        </a:rPr>
                        <a:t>1024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448902">
                <a:tc>
                  <a:txBody>
                    <a:bodyPr/>
                    <a:lstStyle/>
                    <a:p>
                      <a:pPr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747474"/>
                          </a:solidFill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747474"/>
                          </a:solidFill>
                        </a:rPr>
                        <a:t>12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747474"/>
                          </a:solidFill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747474"/>
                          </a:solidFill>
                        </a:rPr>
                        <a:t>2047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747474"/>
                          </a:solidFill>
                        </a:rPr>
                        <a:t>4095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747474"/>
                          </a:solidFill>
                        </a:rPr>
                        <a:t>8191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747474"/>
                          </a:solidFill>
                        </a:rPr>
                        <a:t>&amp;c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0"/>
                        </a:spcBef>
                        <a:defRPr sz="1500">
                          <a:solidFill>
                            <a:srgbClr val="747474"/>
                          </a:solidFill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0"/>
                        </a:spcBef>
                        <a:defRPr sz="1500">
                          <a:solidFill>
                            <a:srgbClr val="747474"/>
                          </a:solidFill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0"/>
                        </a:spcBef>
                        <a:defRPr sz="1500">
                          <a:solidFill>
                            <a:srgbClr val="747474"/>
                          </a:solidFill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36" name="Shape 136"/>
          <p:cNvSpPr/>
          <p:nvPr/>
        </p:nvSpPr>
        <p:spPr>
          <a:xfrm>
            <a:off x="568196" y="6175755"/>
            <a:ext cx="5381734" cy="3447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3000"/>
              </a:spcBef>
              <a:defRPr sz="20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may be called perfect numbers, because whenever they are prime they produce them. Put above these numbers the natural progression 1, 2, 3, etc. which may be called their exponents.</a:t>
            </a:r>
            <a:br/>
            <a:r>
              <a:t>That assumed, I say,</a:t>
            </a:r>
            <a:br/>
            <a:r>
              <a:t>  1. That when the exponent corresponding to a root is composite, the root itself is also composite, so because 6, the exponent of 63, is composite, I say that 63 is also composite. […]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Marin Mersenne</a:t>
            </a:r>
          </a:p>
        </p:txBody>
      </p:sp>
      <p:sp>
        <p:nvSpPr>
          <p:cNvPr id="213" name="Shape 2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 munk som var central i 1600-talets vetenskapslandskap</a:t>
            </a:r>
          </a:p>
          <a:p>
            <a:pPr/>
            <a:r>
              <a:t>Kommunicerades och möttes med tidens alla stora matematiker och fysiker: Descartes, Pascal, Huygens, Galileo m.m.</a:t>
            </a:r>
          </a:p>
          <a:p>
            <a:pPr/>
            <a:r>
              <a:t>Reste mycket genom Europa</a:t>
            </a:r>
          </a:p>
          <a:p>
            <a:pPr/>
            <a:r>
              <a:t>Viktig person i spridning av kunskap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Hur relevant och intressant är denna matematik?</a:t>
            </a:r>
          </a:p>
        </p:txBody>
      </p:sp>
      <p:sp>
        <p:nvSpPr>
          <p:cNvPr id="216" name="Shape 21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Detta är subjektivt.</a:t>
            </a:r>
          </a:p>
          <a:p>
            <a:pPr/>
            <a:r>
              <a:t>Kanske betraktar vi den som relevant i dag, men inte då — eller tvärtom.</a:t>
            </a:r>
          </a:p>
          <a:p>
            <a:pPr/>
            <a:r>
              <a:t>Intressant betyder helt enkelt att andra vill läsa det.</a:t>
            </a:r>
          </a:p>
          <a:p>
            <a:pPr/>
            <a:r>
              <a:t>Vi kan utgå från att det var intressant:</a:t>
            </a:r>
          </a:p>
          <a:p>
            <a:pPr lvl="1"/>
            <a:r>
              <a:t>tydligen fanns det konkurrens i denne M. Frenicle</a:t>
            </a:r>
          </a:p>
          <a:p>
            <a:pPr lvl="1"/>
            <a:r>
              <a:t>Brevet utgav i tryckt form.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“Relevans” betyder att arbetet ledde till vidare utvecklingar eller tillämpningar.</a:t>
            </a:r>
          </a:p>
          <a:p>
            <a:pPr/>
            <a:r>
              <a:t>Fermats lilla sats är utan tvekan relevant:</a:t>
            </a:r>
          </a:p>
          <a:p>
            <a:pPr lvl="1"/>
            <a:r>
              <a:t>byggnadssten i elementär talteori, modulär aritmetik, gruppteori</a:t>
            </a:r>
          </a:p>
          <a:p>
            <a:pPr lvl="1"/>
            <a:r>
              <a:t>Används även i dag i kryptografi m.m.</a:t>
            </a:r>
          </a:p>
          <a:p>
            <a:pPr lvl="1"/>
            <a:r>
              <a:t>Tillämpningar till Mersenne-primtal (primtal av formen 2</a:t>
            </a:r>
            <a:r>
              <a:rPr baseline="31999"/>
              <a:t>p</a:t>
            </a:r>
            <a:r>
              <a:t>-1). De största kända primtalen är Mersenne-primtal (den största kända är 2</a:t>
            </a:r>
            <a:r>
              <a:rPr baseline="31999"/>
              <a:t>74207281</a:t>
            </a:r>
            <a:r>
              <a:t>-1)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32308">
              <a:spcBef>
                <a:spcPts val="3100"/>
              </a:spcBef>
              <a:buSzTx/>
              <a:buFontTx/>
              <a:buNone/>
              <a:defRPr sz="2664"/>
            </a:pPr>
            <a:r>
              <a:t>Men Fermats motivation kom från att hitta </a:t>
            </a:r>
            <a:r>
              <a:rPr i="1"/>
              <a:t>perfekta tal</a:t>
            </a:r>
            <a:r>
              <a:t>.</a:t>
            </a:r>
          </a:p>
          <a:p>
            <a:pPr marL="0" indent="0" defTabSz="432308">
              <a:spcBef>
                <a:spcPts val="3100"/>
              </a:spcBef>
              <a:buSzTx/>
              <a:buFontTx/>
              <a:buNone/>
              <a:defRPr sz="2664"/>
            </a:pPr>
            <a:r>
              <a:t>Kom ihåg: det är tal, som 6=1+2+3, som är summor av sina alla äkta delare.</a:t>
            </a:r>
          </a:p>
          <a:p>
            <a:pPr marL="0" indent="0" defTabSz="432308">
              <a:spcBef>
                <a:spcPts val="3100"/>
              </a:spcBef>
              <a:buSzTx/>
              <a:buFontTx/>
              <a:buNone/>
              <a:defRPr sz="2664"/>
            </a:pPr>
            <a:r>
              <a:t>Perfekta tal studerades redan av Euklides och förknippades med magiska eller mystiska egenskaper.</a:t>
            </a:r>
          </a:p>
          <a:p>
            <a:pPr marL="0" indent="0" defTabSz="432308">
              <a:spcBef>
                <a:spcPts val="3100"/>
              </a:spcBef>
              <a:buSzTx/>
              <a:buFontTx/>
              <a:buNone/>
              <a:defRPr sz="2664"/>
            </a:pPr>
            <a:r>
              <a:t>Euklides visade att 2</a:t>
            </a:r>
            <a:r>
              <a:rPr baseline="31999"/>
              <a:t>p-1</a:t>
            </a:r>
            <a:r>
              <a:t>(2</a:t>
            </a:r>
            <a:r>
              <a:rPr baseline="31999"/>
              <a:t>p</a:t>
            </a:r>
            <a:r>
              <a:t>-1) är perfekt när p är prim — det visste även Fermat.</a:t>
            </a:r>
          </a:p>
          <a:p>
            <a:pPr marL="0" indent="0" defTabSz="432308">
              <a:spcBef>
                <a:spcPts val="3100"/>
              </a:spcBef>
              <a:buSzTx/>
              <a:buFontTx/>
              <a:buNone/>
              <a:defRPr sz="2664"/>
            </a:pPr>
            <a:r>
              <a:t>Euler (1707–1783) visade att alla jämna perfekta tal är av denna form.</a:t>
            </a:r>
          </a:p>
          <a:p>
            <a:pPr marL="0" indent="0" defTabSz="432308">
              <a:spcBef>
                <a:spcPts val="3100"/>
              </a:spcBef>
              <a:buSzTx/>
              <a:buFontTx/>
              <a:buNone/>
              <a:defRPr sz="2664"/>
            </a:pPr>
            <a:r>
              <a:t>Han skrev också att existensen av udda perfekta tal verkar vara ett svårare problem.</a:t>
            </a:r>
          </a:p>
          <a:p>
            <a:pPr marL="0" indent="0" defTabSz="432308">
              <a:spcBef>
                <a:spcPts val="3100"/>
              </a:spcBef>
              <a:buSzTx/>
              <a:buFontTx/>
              <a:buNone/>
              <a:defRPr sz="2664"/>
            </a:pPr>
            <a:r>
              <a:t>Det hade han rätt i: problemet är fortfarande öppet och utgör matematikens äldsta öppna problem.</a:t>
            </a:r>
          </a:p>
          <a:p>
            <a:pPr marL="0" indent="0" defTabSz="432308">
              <a:spcBef>
                <a:spcPts val="3100"/>
              </a:spcBef>
              <a:buSzTx/>
              <a:buFontTx/>
              <a:buNone/>
              <a:defRPr sz="2664"/>
            </a:pPr>
            <a:r>
              <a:t>Man kan dock diskutera om de kan kallas för “relevanta” i dag.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Vafan?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Vad är det för dokument?</a:t>
            </a:r>
          </a:p>
        </p:txBody>
      </p:sp>
      <p:sp>
        <p:nvSpPr>
          <p:cNvPr id="143" name="Shape 1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38911" indent="-438911" defTabSz="560831">
              <a:spcBef>
                <a:spcPts val="4000"/>
              </a:spcBef>
              <a:defRPr sz="3455"/>
            </a:pPr>
            <a:r>
              <a:t>Det är ett brev.</a:t>
            </a:r>
          </a:p>
          <a:p>
            <a:pPr marL="438911" indent="-438911" defTabSz="560831">
              <a:spcBef>
                <a:spcPts val="4000"/>
              </a:spcBef>
              <a:defRPr sz="3455"/>
            </a:pPr>
            <a:r>
              <a:t>Men det verkar tryckt professionellt. Så det är inte originalet.</a:t>
            </a:r>
          </a:p>
          <a:p>
            <a:pPr marL="438911" indent="-438911" defTabSz="560831">
              <a:spcBef>
                <a:spcPts val="4000"/>
              </a:spcBef>
              <a:defRPr sz="3455"/>
            </a:pPr>
            <a:r>
              <a:t>Författaren måste alltså vara (eller betraktades som) en så pass framstående person att man utgav hans brev.</a:t>
            </a:r>
          </a:p>
          <a:p>
            <a:pPr marL="438911" indent="-438911" defTabSz="560831">
              <a:spcBef>
                <a:spcPts val="4000"/>
              </a:spcBef>
              <a:defRPr sz="3455"/>
            </a:pPr>
            <a:r>
              <a:t>Det är skrivet på franska. Vi kan utgå från att författaren eller adressaten eller båda är franska.</a:t>
            </a:r>
          </a:p>
          <a:p>
            <a:pPr marL="438911" indent="-438911" defTabSz="560831">
              <a:spcBef>
                <a:spcPts val="4000"/>
              </a:spcBef>
              <a:defRPr sz="3455"/>
            </a:pPr>
            <a:r>
              <a:t>Brevet skrevs nog inte före 1600-talet (annars skulle det vara på latinska). Språkanalys kan ge närmare avgränsning.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Att förstå det matematiska innehållet.</a:t>
            </a:r>
          </a:p>
        </p:txBody>
      </p:sp>
      <p:sp>
        <p:nvSpPr>
          <p:cNvPr id="146" name="Shape 146"/>
          <p:cNvSpPr/>
          <p:nvPr>
            <p:ph type="body" sz="quarter" idx="1"/>
          </p:nvPr>
        </p:nvSpPr>
        <p:spPr>
          <a:xfrm>
            <a:off x="571500" y="2222500"/>
            <a:ext cx="11861800" cy="1397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</a:lstStyle>
          <a:p>
            <a:pPr/>
            <a:r>
              <a:t>Vi kan försöka att gå igenom texten och översätta den till modernare matematiskt språk.</a:t>
            </a:r>
          </a:p>
        </p:txBody>
      </p:sp>
      <p:sp>
        <p:nvSpPr>
          <p:cNvPr id="147" name="Shape 147"/>
          <p:cNvSpPr/>
          <p:nvPr/>
        </p:nvSpPr>
        <p:spPr>
          <a:xfrm>
            <a:off x="1779030" y="3699255"/>
            <a:ext cx="9446740" cy="1008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0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“What I esteem most is this short method for finding perfect numbers, to which I have resolved to devote myself, if Monsieur Frenicle does not share his method with me.”</a:t>
            </a:r>
          </a:p>
        </p:txBody>
      </p:sp>
      <p:sp>
        <p:nvSpPr>
          <p:cNvPr id="148" name="Shape 148"/>
          <p:cNvSpPr/>
          <p:nvPr/>
        </p:nvSpPr>
        <p:spPr>
          <a:xfrm>
            <a:off x="675157" y="4787900"/>
            <a:ext cx="11429111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>
                <a:solidFill>
                  <a:srgbClr val="747474"/>
                </a:solidFill>
              </a:defRPr>
            </a:lvl1pPr>
          </a:lstStyle>
          <a:p>
            <a:pPr/>
            <a:r>
              <a:t>Alltså en metod för att hitta “perfekta tal”. Vad är ett perfekt tal?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2"/>
      <p:bldP build="whole" bldLvl="1" animBg="1" rev="0" advAuto="0" spid="14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838645" y="552730"/>
            <a:ext cx="11327511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Vi googlar!</a:t>
            </a:r>
          </a:p>
        </p:txBody>
      </p:sp>
      <p:pic>
        <p:nvPicPr>
          <p:cNvPr id="151" name="Screen Shot 2017-08-16 at 13.13.5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966" y="1233886"/>
            <a:ext cx="13004801" cy="5761827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852957" y="7182130"/>
            <a:ext cx="11840818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>
                <a:solidFill>
                  <a:srgbClr val="747474"/>
                </a:solidFill>
              </a:defRPr>
            </a:lvl1pPr>
          </a:lstStyle>
          <a:p>
            <a:pPr/>
            <a:r>
              <a:t>Kan det vara det författaren menar? Vi läser vidare.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1"/>
      <p:bldP build="whole" bldLvl="1" animBg="1" rev="0" advAuto="0" spid="15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body" sz="quarter" idx="1"/>
          </p:nvPr>
        </p:nvSpPr>
        <p:spPr>
          <a:xfrm>
            <a:off x="889000" y="889000"/>
            <a:ext cx="11214100" cy="195867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“Here are three propositions that I have found, on which I hope to build a great edifice. The numbers one less than those that occur in a progression by doubling, such as</a:t>
            </a:r>
          </a:p>
        </p:txBody>
      </p:sp>
      <p:graphicFrame>
        <p:nvGraphicFramePr>
          <p:cNvPr id="155" name="Table 155"/>
          <p:cNvGraphicFramePr/>
          <p:nvPr/>
        </p:nvGraphicFramePr>
        <p:xfrm>
          <a:off x="1021944" y="2273300"/>
          <a:ext cx="10533469" cy="134670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1053346"/>
                <a:gridCol w="1053346"/>
                <a:gridCol w="1053346"/>
                <a:gridCol w="1053346"/>
                <a:gridCol w="1053346"/>
                <a:gridCol w="1053346"/>
                <a:gridCol w="1053346"/>
                <a:gridCol w="1053346"/>
                <a:gridCol w="1053346"/>
                <a:gridCol w="1053346"/>
              </a:tblGrid>
              <a:tr h="448902"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747474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747474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747474"/>
                          </a:solidFill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747474"/>
                          </a:solidFill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747474"/>
                          </a:solidFill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747474"/>
                          </a:solidFill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747474"/>
                          </a:solidFill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747474"/>
                          </a:solidFill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747474"/>
                          </a:solidFill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747474"/>
                          </a:solidFill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448902"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747474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747474"/>
                          </a:solidFill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747474"/>
                          </a:solidFill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747474"/>
                          </a:solidFill>
                        </a:rPr>
                        <a:t>15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747474"/>
                          </a:solidFill>
                        </a:rPr>
                        <a:t>31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747474"/>
                          </a:solidFill>
                        </a:rPr>
                        <a:t>63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747474"/>
                          </a:solidFill>
                        </a:rPr>
                        <a:t>127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747474"/>
                          </a:solidFill>
                        </a:rPr>
                        <a:t>255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747474"/>
                          </a:solidFill>
                        </a:rPr>
                        <a:t>511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747474"/>
                          </a:solidFill>
                        </a:rPr>
                        <a:t>1024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448902"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747474"/>
                          </a:solidFill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747474"/>
                          </a:solidFill>
                        </a:rPr>
                        <a:t>12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747474"/>
                          </a:solidFill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747474"/>
                          </a:solidFill>
                        </a:rPr>
                        <a:t>2047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747474"/>
                          </a:solidFill>
                        </a:rPr>
                        <a:t>4095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747474"/>
                          </a:solidFill>
                        </a:rPr>
                        <a:t>8191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700">
                          <a:solidFill>
                            <a:srgbClr val="747474"/>
                          </a:solidFill>
                        </a:rPr>
                        <a:t>&amp;c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2700">
                          <a:solidFill>
                            <a:srgbClr val="747474"/>
                          </a:solidFill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2700">
                          <a:solidFill>
                            <a:srgbClr val="747474"/>
                          </a:solidFill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2700">
                          <a:solidFill>
                            <a:srgbClr val="747474"/>
                          </a:solidFill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56" name="Shape 156"/>
          <p:cNvSpPr/>
          <p:nvPr/>
        </p:nvSpPr>
        <p:spPr>
          <a:xfrm>
            <a:off x="895349" y="3751122"/>
            <a:ext cx="11214102" cy="90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may be called perfect numbers, because whenever they are prime they produce them.”</a:t>
            </a:r>
          </a:p>
        </p:txBody>
      </p:sp>
      <p:sp>
        <p:nvSpPr>
          <p:cNvPr id="157" name="Shape 157"/>
          <p:cNvSpPr/>
          <p:nvPr/>
        </p:nvSpPr>
        <p:spPr>
          <a:xfrm>
            <a:off x="974921" y="4787391"/>
            <a:ext cx="11054958" cy="120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>
                <a:solidFill>
                  <a:srgbClr val="747474"/>
                </a:solidFill>
              </a:defRPr>
            </a:lvl1pPr>
          </a:lstStyle>
          <a:p>
            <a:pPr/>
            <a:r>
              <a:t>Hen vill alltså skriva om tre matematiska satser hen är väldigt stolt över.</a:t>
            </a:r>
          </a:p>
        </p:txBody>
      </p:sp>
      <p:sp>
        <p:nvSpPr>
          <p:cNvPr id="158" name="Shape 158"/>
          <p:cNvSpPr/>
          <p:nvPr/>
        </p:nvSpPr>
        <p:spPr>
          <a:xfrm>
            <a:off x="927441" y="6124444"/>
            <a:ext cx="11054957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>
                <a:solidFill>
                  <a:srgbClr val="747474"/>
                </a:solidFill>
              </a:defRPr>
            </a:lvl1pPr>
          </a:lstStyle>
          <a:p>
            <a:pPr/>
            <a:r>
              <a:t>Tabellen är konstigt formaterad. Kanske menar hen:</a:t>
            </a:r>
          </a:p>
        </p:txBody>
      </p:sp>
      <p:graphicFrame>
        <p:nvGraphicFramePr>
          <p:cNvPr id="159" name="Table 159"/>
          <p:cNvGraphicFramePr/>
          <p:nvPr/>
        </p:nvGraphicFramePr>
        <p:xfrm>
          <a:off x="1188186" y="7160714"/>
          <a:ext cx="10533469" cy="134670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810266"/>
                <a:gridCol w="810266"/>
                <a:gridCol w="810266"/>
                <a:gridCol w="810266"/>
                <a:gridCol w="810266"/>
                <a:gridCol w="810266"/>
                <a:gridCol w="810266"/>
                <a:gridCol w="810266"/>
                <a:gridCol w="810266"/>
                <a:gridCol w="810266"/>
                <a:gridCol w="810266"/>
                <a:gridCol w="810266"/>
                <a:gridCol w="810266"/>
              </a:tblGrid>
              <a:tr h="673354"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12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673354"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15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31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63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127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255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511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1024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2047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4095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8191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60" name="Shape 160"/>
          <p:cNvSpPr/>
          <p:nvPr/>
        </p:nvSpPr>
        <p:spPr>
          <a:xfrm>
            <a:off x="1149319" y="8668030"/>
            <a:ext cx="10611201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4200"/>
              </a:spcBef>
              <a:defRPr>
                <a:solidFill>
                  <a:srgbClr val="747474"/>
                </a:solidFill>
              </a:defRPr>
            </a:pPr>
            <a:r>
              <a:t>Alltså en tabell över 2</a:t>
            </a:r>
            <a:r>
              <a:rPr baseline="31999"/>
              <a:t>n</a:t>
            </a:r>
            <a:r>
              <a:t>-1 för n=1,…,13.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3"/>
      <p:bldP build="whole" bldLvl="1" animBg="1" rev="0" advAuto="0" spid="160" grpId="4"/>
      <p:bldP build="whole" bldLvl="1" animBg="1" rev="0" advAuto="0" spid="158" grpId="2"/>
      <p:bldP build="whole" bldLvl="1" animBg="1" rev="0" advAuto="0" spid="15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body" sz="quarter" idx="1"/>
          </p:nvPr>
        </p:nvSpPr>
        <p:spPr>
          <a:xfrm>
            <a:off x="889000" y="889000"/>
            <a:ext cx="11214100" cy="195867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“Here are three propositions that I have found, on which I hope to build a great edifice. The numbers one less than those that occur in a progression by doubling, such as</a:t>
            </a:r>
          </a:p>
        </p:txBody>
      </p:sp>
      <p:sp>
        <p:nvSpPr>
          <p:cNvPr id="165" name="Shape 165"/>
          <p:cNvSpPr/>
          <p:nvPr/>
        </p:nvSpPr>
        <p:spPr>
          <a:xfrm>
            <a:off x="895349" y="3751122"/>
            <a:ext cx="11214102" cy="90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000"/>
              </a:spcBef>
              <a:defRPr sz="26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may be called perfect numbers, because whenever they are prime they produce them.”</a:t>
            </a:r>
          </a:p>
        </p:txBody>
      </p:sp>
      <p:sp>
        <p:nvSpPr>
          <p:cNvPr id="166" name="Shape 166"/>
          <p:cNvSpPr/>
          <p:nvPr/>
        </p:nvSpPr>
        <p:spPr>
          <a:xfrm>
            <a:off x="949176" y="4787391"/>
            <a:ext cx="11106448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>
                <a:solidFill>
                  <a:srgbClr val="747474"/>
                </a:solidFill>
              </a:defRPr>
            </a:lvl1pPr>
          </a:lstStyle>
          <a:p>
            <a:pPr/>
            <a:r>
              <a:t>1,3,7 osv. är inte perfekta tal i alla fall.</a:t>
            </a:r>
          </a:p>
        </p:txBody>
      </p:sp>
      <p:sp>
        <p:nvSpPr>
          <p:cNvPr id="167" name="Shape 167"/>
          <p:cNvSpPr/>
          <p:nvPr/>
        </p:nvSpPr>
        <p:spPr>
          <a:xfrm>
            <a:off x="906287" y="5565644"/>
            <a:ext cx="10764783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>
                <a:solidFill>
                  <a:srgbClr val="747474"/>
                </a:solidFill>
              </a:defRPr>
            </a:lvl1pPr>
          </a:lstStyle>
          <a:p>
            <a:pPr/>
            <a:r>
              <a:t>Vi läser mer om perfekta tal på wikipedia:</a:t>
            </a:r>
          </a:p>
        </p:txBody>
      </p:sp>
      <p:graphicFrame>
        <p:nvGraphicFramePr>
          <p:cNvPr id="168" name="Table 168"/>
          <p:cNvGraphicFramePr/>
          <p:nvPr/>
        </p:nvGraphicFramePr>
        <p:xfrm>
          <a:off x="1021945" y="2273300"/>
          <a:ext cx="10533469" cy="134670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810266"/>
                <a:gridCol w="810266"/>
                <a:gridCol w="810266"/>
                <a:gridCol w="810266"/>
                <a:gridCol w="810266"/>
                <a:gridCol w="810266"/>
                <a:gridCol w="810266"/>
                <a:gridCol w="810266"/>
                <a:gridCol w="810266"/>
                <a:gridCol w="810266"/>
                <a:gridCol w="810266"/>
                <a:gridCol w="810266"/>
                <a:gridCol w="810266"/>
              </a:tblGrid>
              <a:tr h="673354"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12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673354"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15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31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63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127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255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511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1024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2047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4095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olidFill>
                            <a:srgbClr val="747474"/>
                          </a:solidFill>
                        </a:rPr>
                        <a:t>8191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69" name="Screen Shot 2017-08-16 at 13.39.3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2564" y="6343897"/>
            <a:ext cx="11021500" cy="28528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6" grpId="1"/>
      <p:bldP build="whole" bldLvl="1" animBg="1" rev="0" advAuto="0" spid="167" grpId="2"/>
      <p:bldP build="whole" bldLvl="1" animBg="1" rev="0" advAuto="0" spid="169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body" sz="half" idx="1"/>
          </p:nvPr>
        </p:nvSpPr>
        <p:spPr>
          <a:xfrm>
            <a:off x="889000" y="889000"/>
            <a:ext cx="11214100" cy="2903935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</a:pPr>
            <a:r>
              <a:t>Det är troligen det hen menar. Hen förutsätter att läsaren känner till sammanhanget mellan tal på formen 2</a:t>
            </a:r>
            <a:r>
              <a:rPr baseline="31999"/>
              <a:t>n</a:t>
            </a:r>
            <a:r>
              <a:t>-1 och perfekta tal.</a:t>
            </a:r>
          </a:p>
          <a:p>
            <a:pPr marL="0" indent="0">
              <a:buSzTx/>
              <a:buFontTx/>
              <a:buNone/>
            </a:pPr>
            <a:r>
              <a:t>Vi fortsätter att läsa:</a:t>
            </a:r>
          </a:p>
        </p:txBody>
      </p:sp>
      <p:sp>
        <p:nvSpPr>
          <p:cNvPr id="172" name="Shape 172"/>
          <p:cNvSpPr/>
          <p:nvPr/>
        </p:nvSpPr>
        <p:spPr>
          <a:xfrm>
            <a:off x="953090" y="3940556"/>
            <a:ext cx="11098621" cy="1618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3000"/>
              </a:spcBef>
              <a:defRPr sz="2000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Put above these numbers the natural progression 1, 2, 3, etc. which may be called their exponents.</a:t>
            </a:r>
            <a:br/>
            <a:r>
              <a:t>That assumed, I say,</a:t>
            </a:r>
            <a:br/>
            <a:r>
              <a:t>  1. That when the exponent corresponding to a root is composite, the root itself is also composite, so because 6, the exponent of 63, is composite, I say that 63 is also composite. […]</a:t>
            </a:r>
          </a:p>
        </p:txBody>
      </p:sp>
      <p:sp>
        <p:nvSpPr>
          <p:cNvPr id="173" name="Shape 173"/>
          <p:cNvSpPr/>
          <p:nvPr/>
        </p:nvSpPr>
        <p:spPr>
          <a:xfrm>
            <a:off x="953089" y="6240065"/>
            <a:ext cx="11098622" cy="2323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4200"/>
              </a:spcBef>
              <a:defRPr>
                <a:solidFill>
                  <a:srgbClr val="747474"/>
                </a:solidFill>
              </a:defRPr>
            </a:pPr>
            <a:r>
              <a:t>Composite (sammansatt) betyder ej prim. “Rötterna” måste vara talen på formen 2</a:t>
            </a:r>
            <a:r>
              <a:rPr baseline="31999"/>
              <a:t>n</a:t>
            </a:r>
            <a:r>
              <a:t>-1. Hen säger alltså att 63 är sammansatt eftersom 6 är det (63=3x31), 255 är sammansatt eftersom 8 är det osv.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3" grpId="2"/>
      <p:bldP build="whole" bldLvl="1" animBg="1" rev="0" advAuto="0" spid="172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