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6" r:id="rId2"/>
    <p:sldId id="264" r:id="rId3"/>
    <p:sldId id="259" r:id="rId4"/>
    <p:sldId id="262" r:id="rId5"/>
    <p:sldId id="263" r:id="rId6"/>
    <p:sldId id="265" r:id="rId7"/>
    <p:sldId id="266" r:id="rId8"/>
    <p:sldId id="268" r:id="rId9"/>
    <p:sldId id="270" r:id="rId10"/>
    <p:sldId id="267" r:id="rId11"/>
    <p:sldId id="272" r:id="rId12"/>
    <p:sldId id="273" r:id="rId13"/>
    <p:sldId id="269" r:id="rId14"/>
    <p:sldId id="261" r:id="rId15"/>
    <p:sldId id="279" r:id="rId16"/>
    <p:sldId id="277" r:id="rId17"/>
    <p:sldId id="290" r:id="rId18"/>
    <p:sldId id="288" r:id="rId19"/>
    <p:sldId id="276" r:id="rId20"/>
    <p:sldId id="284" r:id="rId21"/>
    <p:sldId id="283" r:id="rId22"/>
    <p:sldId id="278" r:id="rId23"/>
    <p:sldId id="282" r:id="rId24"/>
    <p:sldId id="280" r:id="rId25"/>
    <p:sldId id="281" r:id="rId26"/>
    <p:sldId id="285" r:id="rId27"/>
    <p:sldId id="289" r:id="rId28"/>
    <p:sldId id="286" r:id="rId29"/>
    <p:sldId id="287"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2152068-04C3-4C34-B80F-1E3B06D22AE1}">
          <p14:sldIdLst>
            <p14:sldId id="256"/>
            <p14:sldId id="264"/>
            <p14:sldId id="259"/>
            <p14:sldId id="262"/>
            <p14:sldId id="263"/>
            <p14:sldId id="265"/>
            <p14:sldId id="266"/>
            <p14:sldId id="268"/>
            <p14:sldId id="270"/>
            <p14:sldId id="267"/>
            <p14:sldId id="272"/>
            <p14:sldId id="273"/>
            <p14:sldId id="269"/>
            <p14:sldId id="261"/>
            <p14:sldId id="279"/>
            <p14:sldId id="277"/>
            <p14:sldId id="290"/>
            <p14:sldId id="288"/>
            <p14:sldId id="276"/>
            <p14:sldId id="284"/>
            <p14:sldId id="283"/>
            <p14:sldId id="278"/>
            <p14:sldId id="282"/>
            <p14:sldId id="280"/>
            <p14:sldId id="281"/>
            <p14:sldId id="285"/>
            <p14:sldId id="289"/>
            <p14:sldId id="286"/>
            <p14:sldId id="28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84025" autoAdjust="0"/>
  </p:normalViewPr>
  <p:slideViewPr>
    <p:cSldViewPr snapToGrid="0">
      <p:cViewPr varScale="1">
        <p:scale>
          <a:sx n="110" d="100"/>
          <a:sy n="110" d="100"/>
        </p:scale>
        <p:origin x="64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D48CC5-5568-4129-AEBF-1E9D3CF64CFB}" type="datetimeFigureOut">
              <a:rPr lang="en-US" smtClean="0"/>
              <a:t>4/26/2021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0BB561-37AC-420B-8BB5-397D2797287D}" type="slidenum">
              <a:rPr lang="en-US" smtClean="0"/>
              <a:t>‹#›</a:t>
            </a:fld>
            <a:endParaRPr lang="en-US"/>
          </a:p>
        </p:txBody>
      </p:sp>
    </p:spTree>
    <p:extLst>
      <p:ext uri="{BB962C8B-B14F-4D97-AF65-F5344CB8AC3E}">
        <p14:creationId xmlns:p14="http://schemas.microsoft.com/office/powerpoint/2010/main" val="4104708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Tillämpningar för Magnet Resonans Tomografi</a:t>
            </a:r>
          </a:p>
          <a:p>
            <a:r>
              <a:rPr lang="sv-SE" dirty="0"/>
              <a:t>Yanlu Wang, MR fysiker,  i Karolinska universitetssjukhuset i Solna.</a:t>
            </a:r>
          </a:p>
          <a:p>
            <a:r>
              <a:rPr lang="sv-SE" dirty="0"/>
              <a:t>Just nu jobbar jag med bröstcentrums dedikerad MR för Bröstapplikationer,</a:t>
            </a:r>
          </a:p>
          <a:p>
            <a:r>
              <a:rPr lang="sv-SE" dirty="0"/>
              <a:t>Tidigare jobbat inom Buk, PET/MR, och </a:t>
            </a:r>
            <a:r>
              <a:rPr lang="sv-SE" dirty="0" err="1"/>
              <a:t>Neuro</a:t>
            </a:r>
            <a:r>
              <a:rPr lang="sv-SE" dirty="0"/>
              <a:t>.</a:t>
            </a:r>
          </a:p>
          <a:p>
            <a:endParaRPr lang="en-US" dirty="0"/>
          </a:p>
          <a:p>
            <a:endParaRPr lang="sv-SE" dirty="0"/>
          </a:p>
        </p:txBody>
      </p:sp>
      <p:sp>
        <p:nvSpPr>
          <p:cNvPr id="4" name="Slide Number Placeholder 3"/>
          <p:cNvSpPr>
            <a:spLocks noGrp="1"/>
          </p:cNvSpPr>
          <p:nvPr>
            <p:ph type="sldNum" sz="quarter" idx="5"/>
          </p:nvPr>
        </p:nvSpPr>
        <p:spPr/>
        <p:txBody>
          <a:bodyPr/>
          <a:lstStyle/>
          <a:p>
            <a:fld id="{2A0BB561-37AC-420B-8BB5-397D2797287D}" type="slidenum">
              <a:rPr lang="en-US" smtClean="0"/>
              <a:t>1</a:t>
            </a:fld>
            <a:endParaRPr lang="en-US"/>
          </a:p>
        </p:txBody>
      </p:sp>
    </p:spTree>
    <p:extLst>
      <p:ext uri="{BB962C8B-B14F-4D97-AF65-F5344CB8AC3E}">
        <p14:creationId xmlns:p14="http://schemas.microsoft.com/office/powerpoint/2010/main" val="1336722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Ni är säkert lite trött att se tumörsbilder nu, men bara att nämna snabbt, MR används flitigt för postoperativt uppföljning (för samma anledningar, bra mjukvävnadskontrast, kan skilja mellan eden, blödningar, (rest)tumörer) blah </a:t>
            </a:r>
            <a:r>
              <a:rPr lang="sv-SE" dirty="0" err="1"/>
              <a:t>blah</a:t>
            </a:r>
            <a:r>
              <a:rPr lang="sv-SE" dirty="0"/>
              <a:t> </a:t>
            </a:r>
            <a:r>
              <a:rPr lang="sv-SE" dirty="0" err="1"/>
              <a:t>blah</a:t>
            </a:r>
            <a:r>
              <a:rPr lang="sv-SE" dirty="0"/>
              <a:t>.</a:t>
            </a:r>
          </a:p>
          <a:p>
            <a:endParaRPr lang="sv-SE" dirty="0"/>
          </a:p>
          <a:p>
            <a:r>
              <a:rPr lang="sv-SE" dirty="0"/>
              <a:t>Vi ser är en serie från diagnostik till </a:t>
            </a:r>
            <a:r>
              <a:rPr lang="sv-SE" dirty="0" err="1"/>
              <a:t>postop</a:t>
            </a:r>
            <a:r>
              <a:rPr lang="sv-SE" dirty="0"/>
              <a:t> blödning, </a:t>
            </a:r>
            <a:r>
              <a:rPr lang="sv-SE" dirty="0" err="1"/>
              <a:t>edem</a:t>
            </a:r>
            <a:r>
              <a:rPr lang="sv-SE" dirty="0"/>
              <a:t>, och läkning.</a:t>
            </a:r>
            <a:endParaRPr lang="en-US" dirty="0"/>
          </a:p>
        </p:txBody>
      </p:sp>
      <p:sp>
        <p:nvSpPr>
          <p:cNvPr id="4" name="Slide Number Placeholder 3"/>
          <p:cNvSpPr>
            <a:spLocks noGrp="1"/>
          </p:cNvSpPr>
          <p:nvPr>
            <p:ph type="sldNum" sz="quarter" idx="5"/>
          </p:nvPr>
        </p:nvSpPr>
        <p:spPr/>
        <p:txBody>
          <a:bodyPr/>
          <a:lstStyle/>
          <a:p>
            <a:fld id="{2A0BB561-37AC-420B-8BB5-397D2797287D}" type="slidenum">
              <a:rPr lang="en-US" smtClean="0"/>
              <a:t>10</a:t>
            </a:fld>
            <a:endParaRPr lang="en-US"/>
          </a:p>
        </p:txBody>
      </p:sp>
    </p:spTree>
    <p:extLst>
      <p:ext uri="{BB962C8B-B14F-4D97-AF65-F5344CB8AC3E}">
        <p14:creationId xmlns:p14="http://schemas.microsoft.com/office/powerpoint/2010/main" val="3650722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Andra </a:t>
            </a:r>
            <a:r>
              <a:rPr lang="sv-SE" dirty="0" err="1"/>
              <a:t>neuro</a:t>
            </a:r>
            <a:r>
              <a:rPr lang="sv-SE" dirty="0"/>
              <a:t>-sjukdomar MR är bra på (som är många) är när tumör/lesion är små. För MR (kan) ha väldigt bra signal med hög upplösning.</a:t>
            </a:r>
          </a:p>
          <a:p>
            <a:endParaRPr lang="sv-SE" dirty="0"/>
          </a:p>
          <a:p>
            <a:r>
              <a:rPr lang="sv-SE" dirty="0"/>
              <a:t>Speciellt är den bra för Multipel Skleros (MS) då samma patient , MR mot CT…. CT utan bra upplösning och ännu sämre kontrast ser inte </a:t>
            </a:r>
            <a:r>
              <a:rPr lang="sv-SE" dirty="0" err="1"/>
              <a:t>vitvavnadslesioner</a:t>
            </a:r>
            <a:r>
              <a:rPr lang="sv-SE" dirty="0"/>
              <a:t> som lyser som solen i MR. </a:t>
            </a:r>
            <a:endParaRPr lang="en-US" dirty="0"/>
          </a:p>
        </p:txBody>
      </p:sp>
      <p:sp>
        <p:nvSpPr>
          <p:cNvPr id="4" name="Slide Number Placeholder 3"/>
          <p:cNvSpPr>
            <a:spLocks noGrp="1"/>
          </p:cNvSpPr>
          <p:nvPr>
            <p:ph type="sldNum" sz="quarter" idx="5"/>
          </p:nvPr>
        </p:nvSpPr>
        <p:spPr/>
        <p:txBody>
          <a:bodyPr/>
          <a:lstStyle/>
          <a:p>
            <a:fld id="{2A0BB561-37AC-420B-8BB5-397D2797287D}" type="slidenum">
              <a:rPr lang="en-US" smtClean="0"/>
              <a:t>11</a:t>
            </a:fld>
            <a:endParaRPr lang="en-US"/>
          </a:p>
        </p:txBody>
      </p:sp>
    </p:spTree>
    <p:extLst>
      <p:ext uri="{BB962C8B-B14F-4D97-AF65-F5344CB8AC3E}">
        <p14:creationId xmlns:p14="http://schemas.microsoft.com/office/powerpoint/2010/main" val="2985692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Oftast är MS lesioner små. Dessa skulle vara nästan omöjligt att </a:t>
            </a:r>
            <a:r>
              <a:rPr lang="sv-SE" dirty="0" err="1"/>
              <a:t>dekektera</a:t>
            </a:r>
            <a:r>
              <a:rPr lang="sv-SE" dirty="0"/>
              <a:t> med CT, men igen, dessa lesioner är väldigt synliga i flera typer av MR bilder.</a:t>
            </a:r>
          </a:p>
          <a:p>
            <a:endParaRPr lang="sv-SE" dirty="0"/>
          </a:p>
          <a:p>
            <a:r>
              <a:rPr lang="sv-SE" dirty="0"/>
              <a:t>Ska bara kanske påpeka att detta är viktigt från diagnostisk perspektiv, då existens av antal mikrolesioner i vit vävnad är en av kriterierna för diagnos av MS.</a:t>
            </a:r>
            <a:endParaRPr lang="en-US" dirty="0"/>
          </a:p>
        </p:txBody>
      </p:sp>
      <p:sp>
        <p:nvSpPr>
          <p:cNvPr id="4" name="Slide Number Placeholder 3"/>
          <p:cNvSpPr>
            <a:spLocks noGrp="1"/>
          </p:cNvSpPr>
          <p:nvPr>
            <p:ph type="sldNum" sz="quarter" idx="5"/>
          </p:nvPr>
        </p:nvSpPr>
        <p:spPr/>
        <p:txBody>
          <a:bodyPr/>
          <a:lstStyle/>
          <a:p>
            <a:fld id="{2A0BB561-37AC-420B-8BB5-397D2797287D}" type="slidenum">
              <a:rPr lang="en-US" smtClean="0"/>
              <a:t>12</a:t>
            </a:fld>
            <a:endParaRPr lang="en-US"/>
          </a:p>
        </p:txBody>
      </p:sp>
    </p:spTree>
    <p:extLst>
      <p:ext uri="{BB962C8B-B14F-4D97-AF65-F5344CB8AC3E}">
        <p14:creationId xmlns:p14="http://schemas.microsoft.com/office/powerpoint/2010/main" val="2782997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En CT, med dess bättre kontrast mellan </a:t>
            </a:r>
            <a:r>
              <a:rPr lang="sv-SE" dirty="0" err="1"/>
              <a:t>köt</a:t>
            </a:r>
            <a:r>
              <a:rPr lang="sv-SE" dirty="0"/>
              <a:t> och ben, kan detektera en benbrott väldigt enkelt som man ser på A, men där ser man inte direkt skadan på själva hjärnan (halv sanning, man ser ytan på blödningen om man tittar noggrann, och har en radiologisk utbildning, men detta är ej tydligt). Jag säger detta för att CT används mer inom akut trauma då det är mycket snabbare, och sekunder är värdefullt inom akut trauma. Men på B ser man ganska tydligt utsträckningen på skadan</a:t>
            </a:r>
          </a:p>
          <a:p>
            <a:endParaRPr lang="sv-SE" dirty="0"/>
          </a:p>
          <a:p>
            <a:r>
              <a:rPr lang="sv-SE" dirty="0"/>
              <a:t>I högra bilden är också blödning ”i mitten” av hjärnan otydligt för den otränad öga, medans samma skada lyser upp i MR bilderna.</a:t>
            </a:r>
            <a:endParaRPr lang="en-US" dirty="0"/>
          </a:p>
        </p:txBody>
      </p:sp>
      <p:sp>
        <p:nvSpPr>
          <p:cNvPr id="4" name="Slide Number Placeholder 3"/>
          <p:cNvSpPr>
            <a:spLocks noGrp="1"/>
          </p:cNvSpPr>
          <p:nvPr>
            <p:ph type="sldNum" sz="quarter" idx="5"/>
          </p:nvPr>
        </p:nvSpPr>
        <p:spPr/>
        <p:txBody>
          <a:bodyPr/>
          <a:lstStyle/>
          <a:p>
            <a:fld id="{2A0BB561-37AC-420B-8BB5-397D2797287D}" type="slidenum">
              <a:rPr lang="en-US" smtClean="0"/>
              <a:t>13</a:t>
            </a:fld>
            <a:endParaRPr lang="en-US"/>
          </a:p>
        </p:txBody>
      </p:sp>
    </p:spTree>
    <p:extLst>
      <p:ext uri="{BB962C8B-B14F-4D97-AF65-F5344CB8AC3E}">
        <p14:creationId xmlns:p14="http://schemas.microsoft.com/office/powerpoint/2010/main" val="68413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Neuro</a:t>
            </a:r>
            <a:r>
              <a:rPr lang="sv-SE" dirty="0"/>
              <a:t> är inte bara hjärnan, men också ryggrad. </a:t>
            </a:r>
          </a:p>
          <a:p>
            <a:endParaRPr lang="sv-SE" dirty="0"/>
          </a:p>
          <a:p>
            <a:r>
              <a:rPr lang="sv-SE" dirty="0"/>
              <a:t>Själv har jag ej mycket erfarenhet inom området så jag ska undvika säga för mycket.</a:t>
            </a:r>
          </a:p>
          <a:p>
            <a:endParaRPr lang="sv-SE" dirty="0"/>
          </a:p>
          <a:p>
            <a:r>
              <a:rPr lang="sv-SE" dirty="0"/>
              <a:t>MR rygg används för utvecklings abnormiteter, mest för barn/ungdomar</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På vuxna (eller gamla) är diskbråck tydligare med MR (vänster) ön CT (i mitten).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Och såklart trauma för både vuxen/barn.</a:t>
            </a:r>
          </a:p>
          <a:p>
            <a:endParaRPr lang="en-US" dirty="0"/>
          </a:p>
        </p:txBody>
      </p:sp>
      <p:sp>
        <p:nvSpPr>
          <p:cNvPr id="4" name="Slide Number Placeholder 3"/>
          <p:cNvSpPr>
            <a:spLocks noGrp="1"/>
          </p:cNvSpPr>
          <p:nvPr>
            <p:ph type="sldNum" sz="quarter" idx="5"/>
          </p:nvPr>
        </p:nvSpPr>
        <p:spPr/>
        <p:txBody>
          <a:bodyPr/>
          <a:lstStyle/>
          <a:p>
            <a:fld id="{2A0BB561-37AC-420B-8BB5-397D2797287D}" type="slidenum">
              <a:rPr lang="en-US" smtClean="0"/>
              <a:t>14</a:t>
            </a:fld>
            <a:endParaRPr lang="en-US"/>
          </a:p>
        </p:txBody>
      </p:sp>
    </p:spTree>
    <p:extLst>
      <p:ext uri="{BB962C8B-B14F-4D97-AF65-F5344CB8AC3E}">
        <p14:creationId xmlns:p14="http://schemas.microsoft.com/office/powerpoint/2010/main" val="4133181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Nu går vi till ner till resterande av kroppen, </a:t>
            </a:r>
          </a:p>
          <a:p>
            <a:endParaRPr lang="sv-SE" dirty="0"/>
          </a:p>
          <a:p>
            <a:r>
              <a:rPr lang="sv-SE" dirty="0"/>
              <a:t>MR används mycket inom fysiologi for att detektera missbildningar i hjärtat, även de som är väldigt små och subtila. Dessa är viktiga då hjärtat bör vara perfekt optimerat och minsta lilla missbildning på fel ställe kan ha väldigt stora effekter. </a:t>
            </a:r>
          </a:p>
          <a:p>
            <a:endParaRPr lang="sv-SE" dirty="0"/>
          </a:p>
          <a:p>
            <a:r>
              <a:rPr lang="sv-SE" dirty="0"/>
              <a:t>Jag nämner bara generella saker, och undviker tekniska detaljer så mycket jag kan om MR hjärta, delvis för jag inte kan, men främst Andreas håller på med MR hjärta och kan mycket mer. Han kommer säkert nämna många intressanta saker om detta om ni ger honom chansen. </a:t>
            </a:r>
          </a:p>
          <a:p>
            <a:endParaRPr lang="sv-SE" dirty="0"/>
          </a:p>
          <a:p>
            <a:r>
              <a:rPr lang="sv-SE" dirty="0"/>
              <a:t>Men generellt ganska annorlunda än andra typer av MR bildtagning. En MR sekvens är oftast långsam, och tar flera minuter att samla en bild. Under tiden bör objektet som skannas vara perfekt still. En (levande) människa kan aldrig vara helt still (tragiskt nog) så nästan alla bilder har rörelseartefakter inbakat i bilden (hoppas att ni har haft/kommer att ha en föreläsning om MR artefakter). Att säga till en patient ”håll in knä still” är rimligt, men att be en person ”sluta pumpa med din hjärta i 2 minuter tack” är mindre effektivt. Eftersom en hjärta ligger </a:t>
            </a:r>
            <a:r>
              <a:rPr lang="sv-SE" dirty="0" err="1"/>
              <a:t>oftas</a:t>
            </a:r>
            <a:r>
              <a:rPr lang="sv-SE" dirty="0"/>
              <a:t> mitt i en människa, och är ganska liten, och rör sig hela tiden, med vätskor som rör sig snabbt kring/i sig, blir det en </a:t>
            </a:r>
            <a:r>
              <a:rPr lang="sv-SE" dirty="0" err="1"/>
              <a:t>konsigt</a:t>
            </a:r>
            <a:r>
              <a:rPr lang="sv-SE" dirty="0"/>
              <a:t> anatomi att skanna med MR. Därför sekvenser om används för MR hjärta är oftast speciellt gjorda för detta ändamål och används för inget annat och vise-versa sekvenser som man ser på standard protokoll för nästan alla andra kroppsdelar är värdelös på hjärtat. Därför har de oftast coola man som 4DFLOW (Andreas ”favoritsekvens” antar jag) som ni ser där uppe som visualiserar blodhastighet i hjärtat och TBC (den stora artären), och KT-BLAST</a:t>
            </a:r>
          </a:p>
        </p:txBody>
      </p:sp>
      <p:sp>
        <p:nvSpPr>
          <p:cNvPr id="4" name="Slide Number Placeholder 3"/>
          <p:cNvSpPr>
            <a:spLocks noGrp="1"/>
          </p:cNvSpPr>
          <p:nvPr>
            <p:ph type="sldNum" sz="quarter" idx="5"/>
          </p:nvPr>
        </p:nvSpPr>
        <p:spPr/>
        <p:txBody>
          <a:bodyPr/>
          <a:lstStyle/>
          <a:p>
            <a:fld id="{2A0BB561-37AC-420B-8BB5-397D2797287D}" type="slidenum">
              <a:rPr lang="en-US" smtClean="0"/>
              <a:t>15</a:t>
            </a:fld>
            <a:endParaRPr lang="en-US"/>
          </a:p>
        </p:txBody>
      </p:sp>
    </p:spTree>
    <p:extLst>
      <p:ext uri="{BB962C8B-B14F-4D97-AF65-F5344CB8AC3E}">
        <p14:creationId xmlns:p14="http://schemas.microsoft.com/office/powerpoint/2010/main" val="3579356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MR tycker om vatten (som ni vet) vätskor som innehåller mycket vatten och kött (som också innehåller mycket vatten)…. Inte luft. </a:t>
            </a:r>
          </a:p>
          <a:p>
            <a:endParaRPr lang="sv-SE" dirty="0"/>
          </a:p>
          <a:p>
            <a:r>
              <a:rPr lang="sv-SE" dirty="0"/>
              <a:t>Därför är MR inte särskilt bra för </a:t>
            </a:r>
            <a:r>
              <a:rPr lang="sv-SE" dirty="0" err="1"/>
              <a:t>lung</a:t>
            </a:r>
            <a:r>
              <a:rPr lang="sv-SE" dirty="0"/>
              <a:t> MR. Men används ibland för att detektera om det finns något köttigt där inte ska vara (tumörer).</a:t>
            </a:r>
          </a:p>
          <a:p>
            <a:endParaRPr lang="en-US" dirty="0"/>
          </a:p>
          <a:p>
            <a:r>
              <a:rPr lang="sv-SE" dirty="0"/>
              <a:t>Jag har gjort lite arbete kring </a:t>
            </a:r>
            <a:r>
              <a:rPr lang="sv-SE" dirty="0" err="1"/>
              <a:t>lung</a:t>
            </a:r>
            <a:r>
              <a:rPr lang="sv-SE" dirty="0"/>
              <a:t> MR med UTE/ZTE sekvenser som gör att man se ”</a:t>
            </a:r>
            <a:r>
              <a:rPr lang="sv-SE" dirty="0" err="1"/>
              <a:t>bronchioles</a:t>
            </a:r>
            <a:r>
              <a:rPr lang="sv-SE" dirty="0"/>
              <a:t>” bättre inom rimlig tid (Med </a:t>
            </a:r>
            <a:r>
              <a:rPr lang="sv-SE" dirty="0" err="1"/>
              <a:t>lung</a:t>
            </a:r>
            <a:r>
              <a:rPr lang="sv-SE" dirty="0"/>
              <a:t> MR kan man sluta andas i några sekunder/minut, men mer än så kan man ej begära, speciellt från patienter som vi vet redan har </a:t>
            </a:r>
            <a:r>
              <a:rPr lang="sv-SE" dirty="0" err="1"/>
              <a:t>lung</a:t>
            </a:r>
            <a:r>
              <a:rPr lang="sv-SE" dirty="0"/>
              <a:t> problem).</a:t>
            </a:r>
          </a:p>
          <a:p>
            <a:endParaRPr lang="sv-SE" dirty="0"/>
          </a:p>
          <a:p>
            <a:endParaRPr lang="en-US" dirty="0"/>
          </a:p>
        </p:txBody>
      </p:sp>
      <p:sp>
        <p:nvSpPr>
          <p:cNvPr id="4" name="Slide Number Placeholder 3"/>
          <p:cNvSpPr>
            <a:spLocks noGrp="1"/>
          </p:cNvSpPr>
          <p:nvPr>
            <p:ph type="sldNum" sz="quarter" idx="5"/>
          </p:nvPr>
        </p:nvSpPr>
        <p:spPr/>
        <p:txBody>
          <a:bodyPr/>
          <a:lstStyle/>
          <a:p>
            <a:fld id="{2A0BB561-37AC-420B-8BB5-397D2797287D}" type="slidenum">
              <a:rPr lang="en-US" smtClean="0"/>
              <a:t>16</a:t>
            </a:fld>
            <a:endParaRPr lang="en-US"/>
          </a:p>
        </p:txBody>
      </p:sp>
    </p:spTree>
    <p:extLst>
      <p:ext uri="{BB962C8B-B14F-4D97-AF65-F5344CB8AC3E}">
        <p14:creationId xmlns:p14="http://schemas.microsoft.com/office/powerpoint/2010/main" val="16815006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Nyhet inom MR applikationer – Covid-19. </a:t>
            </a:r>
          </a:p>
          <a:p>
            <a:endParaRPr lang="sv-SE" dirty="0"/>
          </a:p>
          <a:p>
            <a:r>
              <a:rPr lang="sv-SE" dirty="0"/>
              <a:t>Diagnostik: PCR vanligast, men långsam och relativt dyr, så CT kan ibland användas för diagnostik (inte i Sverige dock, och fungerar enbart när patienter visar respiratorisk symptom)</a:t>
            </a:r>
          </a:p>
          <a:p>
            <a:endParaRPr lang="sv-SE" dirty="0"/>
          </a:p>
          <a:p>
            <a:r>
              <a:rPr lang="sv-SE" dirty="0"/>
              <a:t>MR kan användas för uppföljning av återhämtning då graden av GGO (kristallisering av lungvävnad) är proportionerligt med graden av symptom. </a:t>
            </a:r>
            <a:endParaRPr lang="en-US" dirty="0"/>
          </a:p>
        </p:txBody>
      </p:sp>
      <p:sp>
        <p:nvSpPr>
          <p:cNvPr id="4" name="Slide Number Placeholder 3"/>
          <p:cNvSpPr>
            <a:spLocks noGrp="1"/>
          </p:cNvSpPr>
          <p:nvPr>
            <p:ph type="sldNum" sz="quarter" idx="5"/>
          </p:nvPr>
        </p:nvSpPr>
        <p:spPr/>
        <p:txBody>
          <a:bodyPr/>
          <a:lstStyle/>
          <a:p>
            <a:fld id="{2A0BB561-37AC-420B-8BB5-397D2797287D}" type="slidenum">
              <a:rPr lang="en-US" smtClean="0"/>
              <a:t>17</a:t>
            </a:fld>
            <a:endParaRPr lang="en-US"/>
          </a:p>
        </p:txBody>
      </p:sp>
    </p:spTree>
    <p:extLst>
      <p:ext uri="{BB962C8B-B14F-4D97-AF65-F5344CB8AC3E}">
        <p14:creationId xmlns:p14="http://schemas.microsoft.com/office/powerpoint/2010/main" val="15589707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Min </a:t>
            </a:r>
            <a:r>
              <a:rPr lang="sv-SE" dirty="0" err="1"/>
              <a:t>favoritslide</a:t>
            </a:r>
            <a:r>
              <a:rPr lang="sv-SE" dirty="0"/>
              <a:t> just nu. Inte bara för att faktum att jag kan visa en bild på ett par bröst till studenter… utan också det var inte olycka!</a:t>
            </a:r>
          </a:p>
          <a:p>
            <a:endParaRPr lang="sv-SE" dirty="0"/>
          </a:p>
          <a:p>
            <a:r>
              <a:rPr lang="sv-SE" dirty="0"/>
              <a:t>Nej, jag jobbar med bröst MR just nu, och har blivit van att titta på dessa dag in och ut.</a:t>
            </a:r>
          </a:p>
          <a:p>
            <a:endParaRPr lang="sv-SE" dirty="0"/>
          </a:p>
          <a:p>
            <a:r>
              <a:rPr lang="sv-SE" dirty="0"/>
              <a:t>Används ibland för implantat rupturer, men dessa oftast kommer inte till Karolinska utan till </a:t>
            </a:r>
            <a:r>
              <a:rPr lang="sv-SE" dirty="0" err="1"/>
              <a:t>kringliggnade</a:t>
            </a:r>
            <a:r>
              <a:rPr lang="sv-SE" dirty="0"/>
              <a:t> kliniker runt om i Stockholmsområdet.</a:t>
            </a:r>
          </a:p>
          <a:p>
            <a:endParaRPr lang="sv-SE" dirty="0"/>
          </a:p>
          <a:p>
            <a:r>
              <a:rPr lang="sv-SE" dirty="0"/>
              <a:t>Det jag ser i Karolinska är för det mesta onkologi (bekräfta misstanke om cancer/tumör), samt screening av högrisks individer med anatomi som inte fungerar bra med traditionell mammografi.</a:t>
            </a:r>
          </a:p>
        </p:txBody>
      </p:sp>
      <p:sp>
        <p:nvSpPr>
          <p:cNvPr id="4" name="Slide Number Placeholder 3"/>
          <p:cNvSpPr>
            <a:spLocks noGrp="1"/>
          </p:cNvSpPr>
          <p:nvPr>
            <p:ph type="sldNum" sz="quarter" idx="5"/>
          </p:nvPr>
        </p:nvSpPr>
        <p:spPr/>
        <p:txBody>
          <a:bodyPr/>
          <a:lstStyle/>
          <a:p>
            <a:fld id="{2A0BB561-37AC-420B-8BB5-397D2797287D}" type="slidenum">
              <a:rPr lang="en-US" smtClean="0"/>
              <a:t>18</a:t>
            </a:fld>
            <a:endParaRPr lang="en-US"/>
          </a:p>
        </p:txBody>
      </p:sp>
    </p:spTree>
    <p:extLst>
      <p:ext uri="{BB962C8B-B14F-4D97-AF65-F5344CB8AC3E}">
        <p14:creationId xmlns:p14="http://schemas.microsoft.com/office/powerpoint/2010/main" val="1608771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Lever.</a:t>
            </a:r>
          </a:p>
          <a:p>
            <a:endParaRPr lang="sv-SE" dirty="0"/>
          </a:p>
          <a:p>
            <a:r>
              <a:rPr lang="sv-SE" dirty="0"/>
              <a:t>Tumör/cancer såklart (detta borde vara självklart för er nu).</a:t>
            </a:r>
          </a:p>
          <a:p>
            <a:endParaRPr lang="sv-SE" dirty="0"/>
          </a:p>
          <a:p>
            <a:r>
              <a:rPr lang="sv-SE" dirty="0"/>
              <a:t>Förfettning av lever</a:t>
            </a:r>
          </a:p>
          <a:p>
            <a:endParaRPr lang="sv-SE" dirty="0"/>
          </a:p>
          <a:p>
            <a:r>
              <a:rPr lang="sv-SE" dirty="0"/>
              <a:t>Blödningar….</a:t>
            </a:r>
          </a:p>
          <a:p>
            <a:endParaRPr lang="sv-SE" dirty="0"/>
          </a:p>
          <a:p>
            <a:r>
              <a:rPr lang="sv-SE" dirty="0"/>
              <a:t>Jag har jobbat en del med lever också, dock allmänt inte extra-intressanta applikationer som ni inte har redan sett i andra kroppsdelar.</a:t>
            </a:r>
            <a:endParaRPr lang="en-US" dirty="0"/>
          </a:p>
        </p:txBody>
      </p:sp>
      <p:sp>
        <p:nvSpPr>
          <p:cNvPr id="4" name="Slide Number Placeholder 3"/>
          <p:cNvSpPr>
            <a:spLocks noGrp="1"/>
          </p:cNvSpPr>
          <p:nvPr>
            <p:ph type="sldNum" sz="quarter" idx="5"/>
          </p:nvPr>
        </p:nvSpPr>
        <p:spPr/>
        <p:txBody>
          <a:bodyPr/>
          <a:lstStyle/>
          <a:p>
            <a:fld id="{2A0BB561-37AC-420B-8BB5-397D2797287D}" type="slidenum">
              <a:rPr lang="en-US" smtClean="0"/>
              <a:t>19</a:t>
            </a:fld>
            <a:endParaRPr lang="en-US"/>
          </a:p>
        </p:txBody>
      </p:sp>
    </p:spTree>
    <p:extLst>
      <p:ext uri="{BB962C8B-B14F-4D97-AF65-F5344CB8AC3E}">
        <p14:creationId xmlns:p14="http://schemas.microsoft.com/office/powerpoint/2010/main" val="416392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Det finns många fördelar med MR jmf. med andra radiologiska modaliteter som CT (DT sv.). Till exempel använder MR inga joniserande strålning (”</a:t>
            </a:r>
            <a:r>
              <a:rPr lang="sv-SE" dirty="0" err="1"/>
              <a:t>R”et</a:t>
            </a:r>
            <a:r>
              <a:rPr lang="sv-SE" dirty="0"/>
              <a:t> i MR står för </a:t>
            </a:r>
            <a:r>
              <a:rPr lang="sv-SE" dirty="0" err="1"/>
              <a:t>Resonas</a:t>
            </a:r>
            <a:r>
              <a:rPr lang="sv-SE" dirty="0"/>
              <a:t> och inte Röntgen).</a:t>
            </a:r>
          </a:p>
          <a:p>
            <a:endParaRPr lang="sv-SE" dirty="0"/>
          </a:p>
          <a:p>
            <a:r>
              <a:rPr lang="sv-SE" dirty="0"/>
              <a:t>Sedan har MR överlägsen mjukvävnadskontrast jämfört med alla andra radiologiska modaliteter. </a:t>
            </a:r>
          </a:p>
          <a:p>
            <a:endParaRPr lang="sv-SE" dirty="0"/>
          </a:p>
          <a:p>
            <a:r>
              <a:rPr lang="sv-SE" dirty="0"/>
              <a:t>MR är en flexibel teknik, dvs man kan få ut många typer av bilder med MR som visar olika typer av information. </a:t>
            </a:r>
          </a:p>
          <a:p>
            <a:endParaRPr lang="sv-SE" dirty="0"/>
          </a:p>
          <a:p>
            <a:r>
              <a:rPr lang="sv-SE" dirty="0"/>
              <a:t>I stort sett är hela föreläsningen en visning av olika typer av MR bilder som används till olika ändamål.</a:t>
            </a:r>
          </a:p>
          <a:p>
            <a:endParaRPr lang="sv-SE" dirty="0"/>
          </a:p>
          <a:p>
            <a:r>
              <a:rPr lang="sv-SE" dirty="0"/>
              <a:t>Det finns också stora nackdelar med MR, de allra flesta av dessa är praktiska svårigheter.</a:t>
            </a:r>
          </a:p>
          <a:p>
            <a:endParaRPr lang="sv-SE" dirty="0"/>
          </a:p>
          <a:p>
            <a:r>
              <a:rPr lang="sv-SE" dirty="0"/>
              <a:t>En MR undersökning är inte snabb….  Dock inte den långsammaste (klinisk FDG-PET får den äran i nuläget). Men en bra exempel är att det är svårt att ersätta mammografi med bröst MR för screening. I bröstcentrum hos Karolinska bokar vi 10-12 patienter per timme för mammografi, dvs 5 minuter för undersökningen och 1 minut för att föra patienter in och ut ur rummet. En klinisk bröst MR protokoll är ca 25 minuter i körtid och vi bokar 1 patient per timme (med nålsättning, frågeformulär, </a:t>
            </a:r>
            <a:r>
              <a:rPr lang="sv-SE" dirty="0" err="1"/>
              <a:t>etc</a:t>
            </a:r>
            <a:r>
              <a:rPr lang="sv-SE" dirty="0"/>
              <a:t>…)</a:t>
            </a:r>
          </a:p>
          <a:p>
            <a:endParaRPr lang="sv-SE" dirty="0"/>
          </a:p>
          <a:p>
            <a:r>
              <a:rPr lang="sv-SE" dirty="0"/>
              <a:t>Mindre problematisk för Sverige, men ändå betydligt. Det är dyr att köra en MR undersökning. Samt är utrustningen betydligt dyrare (själva maskinen, men också kringutrustning som rummet den står i).</a:t>
            </a:r>
          </a:p>
          <a:p>
            <a:endParaRPr lang="sv-SE" dirty="0"/>
          </a:p>
          <a:p>
            <a:r>
              <a:rPr lang="sv-SE" dirty="0"/>
              <a:t>Som ni kanske redan vet nu är MR i princip en stor magnet, därmed kan inga magnetiska föremål vara i närheten av ”kameran”. Metalobjekt bidrar till svåra artefakter i bildtagningen och ibland kan de orsaka skador som de finns i stora mänger inuti kroppen som stora implantat såsom proteser. All elektronik störs av magnetfältet, vilket är relevant om man behöver sådant som pacemakers för att… leva.</a:t>
            </a:r>
          </a:p>
          <a:p>
            <a:endParaRPr lang="sv-SE" dirty="0"/>
          </a:p>
          <a:p>
            <a:r>
              <a:rPr lang="sv-SE" dirty="0"/>
              <a:t>En mer teknisk nackdel är att genom principerna av hur en MR fungerar, så är det inte trivialt att fa kvantitativa värden ur en MR bild. Nästan all kontraster inom MR är relativa, och tillsammans med MRs flexibilitet gör att MR bilderna är mer svårtolkat ur ett kvantitativ synpunkt.</a:t>
            </a:r>
          </a:p>
          <a:p>
            <a:endParaRPr lang="sv-SE" dirty="0"/>
          </a:p>
          <a:p>
            <a:r>
              <a:rPr lang="sv-SE" dirty="0"/>
              <a:t>Det finns såklart mer att säga men vi är bara i den andra sliden. Så vi fortsätter.</a:t>
            </a:r>
          </a:p>
        </p:txBody>
      </p:sp>
      <p:sp>
        <p:nvSpPr>
          <p:cNvPr id="4" name="Slide Number Placeholder 3"/>
          <p:cNvSpPr>
            <a:spLocks noGrp="1"/>
          </p:cNvSpPr>
          <p:nvPr>
            <p:ph type="sldNum" sz="quarter" idx="5"/>
          </p:nvPr>
        </p:nvSpPr>
        <p:spPr/>
        <p:txBody>
          <a:bodyPr/>
          <a:lstStyle/>
          <a:p>
            <a:fld id="{2A0BB561-37AC-420B-8BB5-397D2797287D}" type="slidenum">
              <a:rPr lang="en-US" smtClean="0"/>
              <a:t>2</a:t>
            </a:fld>
            <a:endParaRPr lang="en-US"/>
          </a:p>
        </p:txBody>
      </p:sp>
    </p:spTree>
    <p:extLst>
      <p:ext uri="{BB962C8B-B14F-4D97-AF65-F5344CB8AC3E}">
        <p14:creationId xmlns:p14="http://schemas.microsoft.com/office/powerpoint/2010/main" val="2262418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En sak kanske.</a:t>
            </a:r>
          </a:p>
          <a:p>
            <a:endParaRPr lang="sv-SE" dirty="0"/>
          </a:p>
          <a:p>
            <a:r>
              <a:rPr lang="sv-SE" dirty="0"/>
              <a:t>Ni kanske kommer ihåg kanske: En av nackdelarna av MR är det är svårt att få absoluta värden.</a:t>
            </a:r>
          </a:p>
          <a:p>
            <a:endParaRPr lang="sv-SE" dirty="0"/>
          </a:p>
          <a:p>
            <a:r>
              <a:rPr lang="sv-SE" dirty="0"/>
              <a:t>Men en typ av sekvens (T2*-viktade bilder) är känsliga för </a:t>
            </a:r>
            <a:r>
              <a:rPr lang="sv-SE" dirty="0" err="1"/>
              <a:t>metal</a:t>
            </a:r>
            <a:r>
              <a:rPr lang="sv-SE" dirty="0"/>
              <a:t>, så pass att den är till och med känslig för järnhalt i vävnad. </a:t>
            </a:r>
          </a:p>
          <a:p>
            <a:endParaRPr lang="sv-SE" dirty="0"/>
          </a:p>
          <a:p>
            <a:r>
              <a:rPr lang="sv-SE" dirty="0"/>
              <a:t>Oftast är järnhalten i vävnad så pass låg att MR ”kommer inte dit” (TE för lång), men i lever, är järnhalten hög normalt, och ännu högre när det inte fungerar som det ska. Med bekräftelse från prover (biopsier) har vi en direkt </a:t>
            </a:r>
            <a:r>
              <a:rPr lang="sv-SE" dirty="0" err="1"/>
              <a:t>mapping</a:t>
            </a:r>
            <a:r>
              <a:rPr lang="sv-SE" dirty="0"/>
              <a:t> mellan T2* intensitet och järnhalt i lever i </a:t>
            </a:r>
            <a:r>
              <a:rPr lang="sv-SE" dirty="0" err="1"/>
              <a:t>micromolar</a:t>
            </a:r>
            <a:r>
              <a:rPr lang="sv-SE" dirty="0"/>
              <a:t> per gram. Vilket är ganska coolt och en av de få exempel där vi kan få absoluta värden med riktiga enheter bakom en siffra med MR.</a:t>
            </a:r>
            <a:endParaRPr lang="en-US" dirty="0"/>
          </a:p>
        </p:txBody>
      </p:sp>
      <p:sp>
        <p:nvSpPr>
          <p:cNvPr id="4" name="Slide Number Placeholder 3"/>
          <p:cNvSpPr>
            <a:spLocks noGrp="1"/>
          </p:cNvSpPr>
          <p:nvPr>
            <p:ph type="sldNum" sz="quarter" idx="5"/>
          </p:nvPr>
        </p:nvSpPr>
        <p:spPr/>
        <p:txBody>
          <a:bodyPr/>
          <a:lstStyle/>
          <a:p>
            <a:fld id="{2A0BB561-37AC-420B-8BB5-397D2797287D}" type="slidenum">
              <a:rPr lang="en-US" smtClean="0"/>
              <a:t>20</a:t>
            </a:fld>
            <a:endParaRPr lang="en-US"/>
          </a:p>
        </p:txBody>
      </p:sp>
    </p:spTree>
    <p:extLst>
      <p:ext uri="{BB962C8B-B14F-4D97-AF65-F5344CB8AC3E}">
        <p14:creationId xmlns:p14="http://schemas.microsoft.com/office/powerpoint/2010/main" val="41307835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En ganska intressant applikation, som är ganska nytt och därmed fortfarande i </a:t>
            </a:r>
            <a:r>
              <a:rPr lang="sv-SE" dirty="0" err="1"/>
              <a:t>forskningstadie</a:t>
            </a:r>
            <a:r>
              <a:rPr lang="sv-SE" dirty="0"/>
              <a:t> är </a:t>
            </a:r>
            <a:r>
              <a:rPr lang="sv-SE" dirty="0" err="1"/>
              <a:t>Elastografi</a:t>
            </a:r>
            <a:r>
              <a:rPr lang="sv-SE" dirty="0"/>
              <a:t>, vilket vi kan mäta ”hårdheten” av levern med MR.</a:t>
            </a:r>
          </a:p>
          <a:p>
            <a:endParaRPr lang="sv-SE" dirty="0"/>
          </a:p>
          <a:p>
            <a:r>
              <a:rPr lang="sv-SE" dirty="0"/>
              <a:t>Här ser vi hur hårdheten varierar mellan olika sjukdomar som drabbar lever. Ganska tydligt här men dessa är också visningsbilder, troligen de bästa som går att få bland hundratals (Så bra är det inte när vi försökte).</a:t>
            </a:r>
          </a:p>
          <a:p>
            <a:endParaRPr lang="sv-SE" dirty="0"/>
          </a:p>
          <a:p>
            <a:r>
              <a:rPr lang="sv-SE" dirty="0"/>
              <a:t>Detta är intressant, mest för att HUR vi tar bilderna. Vi bokstavligen tejpar en stor högtalare mot levern och ”vibrerar” leven med en ljudvåg med förbestämt frekvens som vi sedan kan fånga med receiver spolar ”</a:t>
            </a:r>
            <a:r>
              <a:rPr lang="sv-SE" dirty="0" err="1"/>
              <a:t>tunad</a:t>
            </a:r>
            <a:r>
              <a:rPr lang="sv-SE" dirty="0"/>
              <a:t>” mot den exakta frekvensen. Såklart kommer detta fungera bäst för levern, för att andra anatomer antingen är för svår att komma nära med högtalare (som prostata), eller har ben kring (</a:t>
            </a:r>
            <a:r>
              <a:rPr lang="sv-SE" dirty="0" err="1"/>
              <a:t>lung</a:t>
            </a:r>
            <a:r>
              <a:rPr lang="sv-SE" dirty="0"/>
              <a:t>, hjärna, </a:t>
            </a:r>
            <a:r>
              <a:rPr lang="sv-SE" dirty="0" err="1"/>
              <a:t>etc</a:t>
            </a:r>
            <a:r>
              <a:rPr lang="sv-SE" dirty="0"/>
              <a:t>).</a:t>
            </a:r>
          </a:p>
        </p:txBody>
      </p:sp>
      <p:sp>
        <p:nvSpPr>
          <p:cNvPr id="4" name="Slide Number Placeholder 3"/>
          <p:cNvSpPr>
            <a:spLocks noGrp="1"/>
          </p:cNvSpPr>
          <p:nvPr>
            <p:ph type="sldNum" sz="quarter" idx="5"/>
          </p:nvPr>
        </p:nvSpPr>
        <p:spPr/>
        <p:txBody>
          <a:bodyPr/>
          <a:lstStyle/>
          <a:p>
            <a:fld id="{2A0BB561-37AC-420B-8BB5-397D2797287D}" type="slidenum">
              <a:rPr lang="en-US" smtClean="0"/>
              <a:t>21</a:t>
            </a:fld>
            <a:endParaRPr lang="en-US"/>
          </a:p>
        </p:txBody>
      </p:sp>
    </p:spTree>
    <p:extLst>
      <p:ext uri="{BB962C8B-B14F-4D97-AF65-F5344CB8AC3E}">
        <p14:creationId xmlns:p14="http://schemas.microsoft.com/office/powerpoint/2010/main" val="1881739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Inom Buk MR finns en rad applikationer, men inga nya intressant nog att prata om i denna stadie av presentationen…. Hör ser vi cervix, igen mest inom onkologi</a:t>
            </a:r>
            <a:endParaRPr lang="en-US" dirty="0"/>
          </a:p>
        </p:txBody>
      </p:sp>
      <p:sp>
        <p:nvSpPr>
          <p:cNvPr id="4" name="Slide Number Placeholder 3"/>
          <p:cNvSpPr>
            <a:spLocks noGrp="1"/>
          </p:cNvSpPr>
          <p:nvPr>
            <p:ph type="sldNum" sz="quarter" idx="5"/>
          </p:nvPr>
        </p:nvSpPr>
        <p:spPr/>
        <p:txBody>
          <a:bodyPr/>
          <a:lstStyle/>
          <a:p>
            <a:fld id="{2A0BB561-37AC-420B-8BB5-397D2797287D}" type="slidenum">
              <a:rPr lang="en-US" smtClean="0"/>
              <a:t>22</a:t>
            </a:fld>
            <a:endParaRPr lang="en-US"/>
          </a:p>
        </p:txBody>
      </p:sp>
    </p:spTree>
    <p:extLst>
      <p:ext uri="{BB962C8B-B14F-4D97-AF65-F5344CB8AC3E}">
        <p14:creationId xmlns:p14="http://schemas.microsoft.com/office/powerpoint/2010/main" val="4199830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En bra exempel på styrkan av MR jmf. Med CT. Man ser tydliga strukturer inom prostata (D) , medans nästan inga för CT. MR prostata är överlägsen i alla avseenden.</a:t>
            </a:r>
            <a:endParaRPr lang="en-US" dirty="0"/>
          </a:p>
        </p:txBody>
      </p:sp>
      <p:sp>
        <p:nvSpPr>
          <p:cNvPr id="4" name="Slide Number Placeholder 3"/>
          <p:cNvSpPr>
            <a:spLocks noGrp="1"/>
          </p:cNvSpPr>
          <p:nvPr>
            <p:ph type="sldNum" sz="quarter" idx="5"/>
          </p:nvPr>
        </p:nvSpPr>
        <p:spPr/>
        <p:txBody>
          <a:bodyPr/>
          <a:lstStyle/>
          <a:p>
            <a:fld id="{2A0BB561-37AC-420B-8BB5-397D2797287D}" type="slidenum">
              <a:rPr lang="en-US" smtClean="0"/>
              <a:t>23</a:t>
            </a:fld>
            <a:endParaRPr lang="en-US"/>
          </a:p>
        </p:txBody>
      </p:sp>
    </p:spTree>
    <p:extLst>
      <p:ext uri="{BB962C8B-B14F-4D97-AF65-F5344CB8AC3E}">
        <p14:creationId xmlns:p14="http://schemas.microsoft.com/office/powerpoint/2010/main" val="17021437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a:p>
            <a:r>
              <a:rPr lang="sv-SE" dirty="0" err="1"/>
              <a:t>Muskuskeletal</a:t>
            </a:r>
            <a:r>
              <a:rPr lang="sv-SE" dirty="0"/>
              <a:t>, eller MSK.</a:t>
            </a:r>
          </a:p>
          <a:p>
            <a:endParaRPr lang="en-US" dirty="0"/>
          </a:p>
          <a:p>
            <a:r>
              <a:rPr lang="en-US" dirty="0" err="1"/>
              <a:t>Själv</a:t>
            </a:r>
            <a:r>
              <a:rPr lang="en-US" dirty="0"/>
              <a:t> har </a:t>
            </a:r>
            <a:r>
              <a:rPr lang="en-US" dirty="0" err="1"/>
              <a:t>inte</a:t>
            </a:r>
            <a:r>
              <a:rPr lang="en-US" dirty="0"/>
              <a:t> haft </a:t>
            </a:r>
            <a:r>
              <a:rPr lang="en-US" dirty="0" err="1"/>
              <a:t>mycket</a:t>
            </a:r>
            <a:r>
              <a:rPr lang="en-US" dirty="0"/>
              <a:t> </a:t>
            </a:r>
            <a:r>
              <a:rPr lang="en-US" dirty="0" err="1"/>
              <a:t>erfarenhet</a:t>
            </a:r>
            <a:r>
              <a:rPr lang="en-US" dirty="0"/>
              <a:t> om </a:t>
            </a:r>
            <a:r>
              <a:rPr lang="en-US" dirty="0" err="1"/>
              <a:t>detta</a:t>
            </a:r>
            <a:r>
              <a:rPr lang="en-US" dirty="0"/>
              <a:t>, </a:t>
            </a:r>
            <a:r>
              <a:rPr lang="en-US" dirty="0" err="1"/>
              <a:t>så</a:t>
            </a:r>
            <a:r>
              <a:rPr lang="en-US" dirty="0"/>
              <a:t> </a:t>
            </a:r>
            <a:r>
              <a:rPr lang="en-US" dirty="0" err="1"/>
              <a:t>igen</a:t>
            </a:r>
            <a:r>
              <a:rPr lang="en-US" dirty="0"/>
              <a:t> bara </a:t>
            </a:r>
            <a:r>
              <a:rPr lang="en-US" dirty="0" err="1"/>
              <a:t>generella</a:t>
            </a:r>
            <a:r>
              <a:rPr lang="en-US" dirty="0"/>
              <a:t> </a:t>
            </a:r>
            <a:r>
              <a:rPr lang="en-US" dirty="0" err="1"/>
              <a:t>kommentarer</a:t>
            </a:r>
            <a:r>
              <a:rPr lang="en-US" dirty="0"/>
              <a:t>.</a:t>
            </a:r>
          </a:p>
          <a:p>
            <a:endParaRPr lang="en-US" dirty="0"/>
          </a:p>
          <a:p>
            <a:r>
              <a:rPr lang="en-US" dirty="0" err="1"/>
              <a:t>Även</a:t>
            </a:r>
            <a:r>
              <a:rPr lang="en-US" dirty="0"/>
              <a:t> om CT </a:t>
            </a:r>
            <a:r>
              <a:rPr lang="en-US" dirty="0" err="1"/>
              <a:t>är</a:t>
            </a:r>
            <a:r>
              <a:rPr lang="en-US" dirty="0"/>
              <a:t> </a:t>
            </a:r>
            <a:r>
              <a:rPr lang="en-US" dirty="0" err="1"/>
              <a:t>bättre</a:t>
            </a:r>
            <a:r>
              <a:rPr lang="en-US" dirty="0"/>
              <a:t> at </a:t>
            </a:r>
            <a:r>
              <a:rPr lang="en-US" dirty="0" err="1"/>
              <a:t>visualisera</a:t>
            </a:r>
            <a:r>
              <a:rPr lang="en-US" dirty="0"/>
              <a:t> ben, </a:t>
            </a:r>
            <a:r>
              <a:rPr lang="en-US" dirty="0" err="1"/>
              <a:t>så</a:t>
            </a:r>
            <a:r>
              <a:rPr lang="en-US" dirty="0"/>
              <a:t> </a:t>
            </a:r>
            <a:r>
              <a:rPr lang="en-US" dirty="0" err="1"/>
              <a:t>finns</a:t>
            </a:r>
            <a:r>
              <a:rPr lang="en-US" dirty="0"/>
              <a:t> det </a:t>
            </a:r>
            <a:r>
              <a:rPr lang="en-US" dirty="0" err="1"/>
              <a:t>fördelar</a:t>
            </a:r>
            <a:r>
              <a:rPr lang="en-US" dirty="0"/>
              <a:t> med MR </a:t>
            </a:r>
            <a:r>
              <a:rPr lang="en-US" dirty="0" err="1"/>
              <a:t>även</a:t>
            </a:r>
            <a:r>
              <a:rPr lang="en-US" dirty="0"/>
              <a:t> </a:t>
            </a:r>
            <a:r>
              <a:rPr lang="en-US" dirty="0" err="1"/>
              <a:t>inom</a:t>
            </a:r>
            <a:r>
              <a:rPr lang="en-US" dirty="0"/>
              <a:t> MSK. MR </a:t>
            </a:r>
            <a:r>
              <a:rPr lang="en-US" dirty="0" err="1"/>
              <a:t>kan</a:t>
            </a:r>
            <a:r>
              <a:rPr lang="en-US" dirty="0"/>
              <a:t> </a:t>
            </a:r>
            <a:r>
              <a:rPr lang="en-US" dirty="0" err="1"/>
              <a:t>bättre</a:t>
            </a:r>
            <a:r>
              <a:rPr lang="en-US" dirty="0"/>
              <a:t> </a:t>
            </a:r>
            <a:r>
              <a:rPr lang="en-US" dirty="0" err="1"/>
              <a:t>visualisera</a:t>
            </a:r>
            <a:r>
              <a:rPr lang="en-US" dirty="0"/>
              <a:t> </a:t>
            </a:r>
            <a:r>
              <a:rPr lang="en-US" dirty="0" err="1"/>
              <a:t>bättre</a:t>
            </a:r>
            <a:r>
              <a:rPr lang="en-US" dirty="0"/>
              <a:t> senor </a:t>
            </a:r>
            <a:r>
              <a:rPr lang="en-US" dirty="0" err="1"/>
              <a:t>och</a:t>
            </a:r>
            <a:r>
              <a:rPr lang="en-US" dirty="0"/>
              <a:t> </a:t>
            </a:r>
            <a:r>
              <a:rPr lang="en-US" dirty="0" err="1"/>
              <a:t>bråsk</a:t>
            </a:r>
            <a:r>
              <a:rPr lang="en-US" dirty="0"/>
              <a:t>, </a:t>
            </a:r>
            <a:r>
              <a:rPr lang="en-US" dirty="0" err="1"/>
              <a:t>som</a:t>
            </a:r>
            <a:r>
              <a:rPr lang="en-US" dirty="0"/>
              <a:t> </a:t>
            </a:r>
            <a:r>
              <a:rPr lang="en-US" dirty="0" err="1"/>
              <a:t>är</a:t>
            </a:r>
            <a:r>
              <a:rPr lang="en-US" dirty="0"/>
              <a:t> </a:t>
            </a:r>
            <a:r>
              <a:rPr lang="en-US" dirty="0" err="1"/>
              <a:t>ofta</a:t>
            </a:r>
            <a:r>
              <a:rPr lang="en-US" dirty="0"/>
              <a:t> </a:t>
            </a:r>
            <a:r>
              <a:rPr lang="en-US" dirty="0" err="1"/>
              <a:t>viktigare</a:t>
            </a:r>
            <a:r>
              <a:rPr lang="en-US" dirty="0"/>
              <a:t> </a:t>
            </a:r>
            <a:r>
              <a:rPr lang="en-US" dirty="0" err="1"/>
              <a:t>än</a:t>
            </a:r>
            <a:r>
              <a:rPr lang="en-US" dirty="0"/>
              <a:t> </a:t>
            </a:r>
            <a:r>
              <a:rPr lang="en-US" dirty="0" err="1"/>
              <a:t>själva</a:t>
            </a:r>
            <a:r>
              <a:rPr lang="en-US" dirty="0"/>
              <a:t> </a:t>
            </a:r>
            <a:r>
              <a:rPr lang="en-US" dirty="0" err="1"/>
              <a:t>benet</a:t>
            </a:r>
            <a:r>
              <a:rPr lang="en-US" dirty="0"/>
              <a:t>.</a:t>
            </a:r>
          </a:p>
          <a:p>
            <a:endParaRPr lang="en-US" dirty="0"/>
          </a:p>
          <a:p>
            <a:r>
              <a:rPr lang="en-US" dirty="0" err="1"/>
              <a:t>Speciella</a:t>
            </a:r>
            <a:r>
              <a:rPr lang="en-US" dirty="0"/>
              <a:t> </a:t>
            </a:r>
            <a:r>
              <a:rPr lang="en-US" dirty="0" err="1"/>
              <a:t>applikationer</a:t>
            </a:r>
            <a:r>
              <a:rPr lang="en-US" dirty="0"/>
              <a:t> </a:t>
            </a:r>
            <a:r>
              <a:rPr lang="en-US" dirty="0" err="1"/>
              <a:t>inom</a:t>
            </a:r>
            <a:r>
              <a:rPr lang="en-US" dirty="0"/>
              <a:t> MSK </a:t>
            </a:r>
            <a:r>
              <a:rPr lang="en-US" dirty="0" err="1"/>
              <a:t>är</a:t>
            </a:r>
            <a:r>
              <a:rPr lang="en-US" dirty="0"/>
              <a:t> sodium/natrium mapping, </a:t>
            </a:r>
            <a:r>
              <a:rPr lang="en-US" dirty="0" err="1"/>
              <a:t>som</a:t>
            </a:r>
            <a:r>
              <a:rPr lang="en-US" dirty="0"/>
              <a:t> </a:t>
            </a:r>
            <a:r>
              <a:rPr lang="en-US" dirty="0" err="1"/>
              <a:t>är</a:t>
            </a:r>
            <a:r>
              <a:rPr lang="en-US" dirty="0"/>
              <a:t> direct </a:t>
            </a:r>
            <a:r>
              <a:rPr lang="en-US" dirty="0" err="1"/>
              <a:t>korrelerad</a:t>
            </a:r>
            <a:r>
              <a:rPr lang="en-US" dirty="0"/>
              <a:t> med </a:t>
            </a:r>
            <a:r>
              <a:rPr lang="en-US" dirty="0" err="1"/>
              <a:t>bråskintegritet</a:t>
            </a:r>
            <a:r>
              <a:rPr lang="en-US" dirty="0"/>
              <a:t>. </a:t>
            </a:r>
            <a:r>
              <a:rPr lang="en-US" dirty="0" err="1"/>
              <a:t>Som</a:t>
            </a:r>
            <a:r>
              <a:rPr lang="en-US" dirty="0"/>
              <a:t> </a:t>
            </a:r>
            <a:r>
              <a:rPr lang="en-US" dirty="0" err="1"/>
              <a:t>ni</a:t>
            </a:r>
            <a:r>
              <a:rPr lang="en-US" dirty="0"/>
              <a:t> vet </a:t>
            </a:r>
            <a:r>
              <a:rPr lang="en-US" dirty="0" err="1"/>
              <a:t>agerar</a:t>
            </a:r>
            <a:r>
              <a:rPr lang="en-US" dirty="0"/>
              <a:t> MRI </a:t>
            </a:r>
            <a:r>
              <a:rPr lang="en-US" dirty="0" err="1"/>
              <a:t>på</a:t>
            </a:r>
            <a:r>
              <a:rPr lang="en-US" dirty="0"/>
              <a:t> </a:t>
            </a:r>
            <a:r>
              <a:rPr lang="en-US" dirty="0" err="1"/>
              <a:t>väteatomer</a:t>
            </a:r>
            <a:r>
              <a:rPr lang="en-US" dirty="0"/>
              <a:t> </a:t>
            </a:r>
            <a:r>
              <a:rPr lang="en-US" dirty="0" err="1"/>
              <a:t>som</a:t>
            </a:r>
            <a:r>
              <a:rPr lang="en-US" dirty="0"/>
              <a:t> </a:t>
            </a:r>
            <a:r>
              <a:rPr lang="en-US" dirty="0" err="1"/>
              <a:t>finns</a:t>
            </a:r>
            <a:r>
              <a:rPr lang="en-US" dirty="0"/>
              <a:t> </a:t>
            </a:r>
            <a:r>
              <a:rPr lang="en-US" dirty="0" err="1"/>
              <a:t>gott</a:t>
            </a:r>
            <a:r>
              <a:rPr lang="en-US" dirty="0"/>
              <a:t> om I </a:t>
            </a:r>
            <a:r>
              <a:rPr lang="en-US" dirty="0" err="1"/>
              <a:t>en</a:t>
            </a:r>
            <a:r>
              <a:rPr lang="en-US" dirty="0"/>
              <a:t> </a:t>
            </a:r>
            <a:r>
              <a:rPr lang="en-US" dirty="0" err="1"/>
              <a:t>människa</a:t>
            </a:r>
            <a:r>
              <a:rPr lang="en-US" dirty="0"/>
              <a:t>. Men </a:t>
            </a:r>
            <a:r>
              <a:rPr lang="en-US" dirty="0" err="1"/>
              <a:t>en</a:t>
            </a:r>
            <a:r>
              <a:rPr lang="en-US" dirty="0"/>
              <a:t> MR </a:t>
            </a:r>
            <a:r>
              <a:rPr lang="en-US" dirty="0" err="1"/>
              <a:t>behöver</a:t>
            </a:r>
            <a:r>
              <a:rPr lang="en-US" dirty="0"/>
              <a:t> </a:t>
            </a:r>
            <a:r>
              <a:rPr lang="en-US" dirty="0" err="1"/>
              <a:t>inte</a:t>
            </a:r>
            <a:r>
              <a:rPr lang="en-US" dirty="0"/>
              <a:t> </a:t>
            </a:r>
            <a:r>
              <a:rPr lang="en-US" dirty="0" err="1"/>
              <a:t>nödvändigtvis</a:t>
            </a:r>
            <a:r>
              <a:rPr lang="en-US" dirty="0"/>
              <a:t> </a:t>
            </a:r>
            <a:r>
              <a:rPr lang="en-US" dirty="0" err="1"/>
              <a:t>agera</a:t>
            </a:r>
            <a:r>
              <a:rPr lang="en-US" dirty="0"/>
              <a:t> </a:t>
            </a:r>
            <a:r>
              <a:rPr lang="en-US" dirty="0" err="1"/>
              <a:t>på</a:t>
            </a:r>
            <a:r>
              <a:rPr lang="en-US" dirty="0"/>
              <a:t> </a:t>
            </a:r>
            <a:r>
              <a:rPr lang="en-US" dirty="0" err="1"/>
              <a:t>väte</a:t>
            </a:r>
            <a:r>
              <a:rPr lang="en-US" dirty="0"/>
              <a:t>. Det </a:t>
            </a:r>
            <a:r>
              <a:rPr lang="en-US" dirty="0" err="1"/>
              <a:t>enda</a:t>
            </a:r>
            <a:r>
              <a:rPr lang="en-US" dirty="0"/>
              <a:t> </a:t>
            </a:r>
            <a:r>
              <a:rPr lang="en-US" dirty="0" err="1"/>
              <a:t>teoretiska</a:t>
            </a:r>
            <a:r>
              <a:rPr lang="en-US" dirty="0"/>
              <a:t> </a:t>
            </a:r>
            <a:r>
              <a:rPr lang="en-US" dirty="0" err="1"/>
              <a:t>kravet</a:t>
            </a:r>
            <a:r>
              <a:rPr lang="en-US" dirty="0"/>
              <a:t> </a:t>
            </a:r>
            <a:r>
              <a:rPr lang="en-US" dirty="0" err="1"/>
              <a:t>är</a:t>
            </a:r>
            <a:r>
              <a:rPr lang="en-US" dirty="0"/>
              <a:t> </a:t>
            </a:r>
            <a:r>
              <a:rPr lang="en-US" dirty="0" err="1"/>
              <a:t>grundämnet</a:t>
            </a:r>
            <a:r>
              <a:rPr lang="en-US" dirty="0"/>
              <a:t> ska ha </a:t>
            </a:r>
            <a:r>
              <a:rPr lang="en-US" dirty="0" err="1"/>
              <a:t>en</a:t>
            </a:r>
            <a:r>
              <a:rPr lang="en-US" dirty="0"/>
              <a:t> </a:t>
            </a:r>
            <a:r>
              <a:rPr lang="en-US" dirty="0" err="1"/>
              <a:t>udda</a:t>
            </a:r>
            <a:r>
              <a:rPr lang="en-US" dirty="0"/>
              <a:t> </a:t>
            </a:r>
            <a:r>
              <a:rPr lang="en-US" dirty="0" err="1"/>
              <a:t>antal</a:t>
            </a:r>
            <a:r>
              <a:rPr lang="en-US" dirty="0"/>
              <a:t> </a:t>
            </a:r>
            <a:r>
              <a:rPr lang="en-US" dirty="0" err="1"/>
              <a:t>elektroner</a:t>
            </a:r>
            <a:r>
              <a:rPr lang="en-US" dirty="0"/>
              <a:t> (</a:t>
            </a:r>
            <a:r>
              <a:rPr lang="en-US" dirty="0" err="1"/>
              <a:t>för</a:t>
            </a:r>
            <a:r>
              <a:rPr lang="en-US" dirty="0"/>
              <a:t> </a:t>
            </a:r>
            <a:r>
              <a:rPr lang="en-US" dirty="0" err="1"/>
              <a:t>att</a:t>
            </a:r>
            <a:r>
              <a:rPr lang="en-US" dirty="0"/>
              <a:t> den </a:t>
            </a:r>
            <a:r>
              <a:rPr lang="en-US" dirty="0" err="1"/>
              <a:t>skal</a:t>
            </a:r>
            <a:r>
              <a:rPr lang="en-US" dirty="0"/>
              <a:t> ha </a:t>
            </a:r>
            <a:r>
              <a:rPr lang="en-US" dirty="0" err="1"/>
              <a:t>en</a:t>
            </a:r>
            <a:r>
              <a:rPr lang="en-US" dirty="0"/>
              <a:t> </a:t>
            </a:r>
            <a:r>
              <a:rPr lang="en-US" dirty="0" err="1"/>
              <a:t>magnetisk</a:t>
            </a:r>
            <a:r>
              <a:rPr lang="en-US" dirty="0"/>
              <a:t> spin </a:t>
            </a:r>
            <a:r>
              <a:rPr lang="en-US" dirty="0" err="1"/>
              <a:t>för</a:t>
            </a:r>
            <a:r>
              <a:rPr lang="en-US" dirty="0"/>
              <a:t> </a:t>
            </a:r>
            <a:r>
              <a:rPr lang="en-US" dirty="0" err="1"/>
              <a:t>MRen</a:t>
            </a:r>
            <a:r>
              <a:rPr lang="en-US" dirty="0"/>
              <a:t> </a:t>
            </a:r>
            <a:r>
              <a:rPr lang="en-US" dirty="0" err="1"/>
              <a:t>att</a:t>
            </a:r>
            <a:r>
              <a:rPr lang="en-US" dirty="0"/>
              <a:t> </a:t>
            </a:r>
            <a:r>
              <a:rPr lang="en-US" dirty="0" err="1"/>
              <a:t>manipulera</a:t>
            </a:r>
            <a:r>
              <a:rPr lang="en-US" dirty="0"/>
              <a:t>). Natrium </a:t>
            </a:r>
            <a:r>
              <a:rPr lang="en-US" dirty="0" err="1"/>
              <a:t>är</a:t>
            </a:r>
            <a:r>
              <a:rPr lang="en-US" dirty="0"/>
              <a:t> </a:t>
            </a:r>
            <a:r>
              <a:rPr lang="en-US" dirty="0" err="1"/>
              <a:t>en</a:t>
            </a:r>
            <a:r>
              <a:rPr lang="en-US" dirty="0"/>
              <a:t> </a:t>
            </a:r>
            <a:r>
              <a:rPr lang="en-US" dirty="0" err="1"/>
              <a:t>sådan</a:t>
            </a:r>
            <a:r>
              <a:rPr lang="en-US" dirty="0"/>
              <a:t> </a:t>
            </a:r>
            <a:r>
              <a:rPr lang="en-US" dirty="0" err="1"/>
              <a:t>grunämne</a:t>
            </a:r>
            <a:r>
              <a:rPr lang="en-US" dirty="0"/>
              <a:t> </a:t>
            </a:r>
            <a:r>
              <a:rPr lang="en-US" dirty="0" err="1"/>
              <a:t>som</a:t>
            </a:r>
            <a:r>
              <a:rPr lang="en-US" dirty="0"/>
              <a:t> </a:t>
            </a:r>
            <a:r>
              <a:rPr lang="en-US" dirty="0" err="1"/>
              <a:t>finns</a:t>
            </a:r>
            <a:r>
              <a:rPr lang="en-US" dirty="0"/>
              <a:t> </a:t>
            </a:r>
            <a:r>
              <a:rPr lang="en-US" dirty="0" err="1"/>
              <a:t>i</a:t>
            </a:r>
            <a:r>
              <a:rPr lang="en-US" dirty="0"/>
              <a:t> </a:t>
            </a:r>
            <a:r>
              <a:rPr lang="en-US" dirty="0" err="1"/>
              <a:t>kroppen</a:t>
            </a:r>
            <a:r>
              <a:rPr lang="en-US" dirty="0"/>
              <a:t>. </a:t>
            </a:r>
            <a:r>
              <a:rPr lang="en-US" dirty="0" err="1"/>
              <a:t>Problemet</a:t>
            </a:r>
            <a:r>
              <a:rPr lang="en-US" dirty="0"/>
              <a:t> </a:t>
            </a:r>
            <a:r>
              <a:rPr lang="en-US" dirty="0" err="1"/>
              <a:t>är</a:t>
            </a:r>
            <a:r>
              <a:rPr lang="en-US" dirty="0"/>
              <a:t> </a:t>
            </a:r>
            <a:r>
              <a:rPr lang="en-US" dirty="0" err="1"/>
              <a:t>att</a:t>
            </a:r>
            <a:r>
              <a:rPr lang="en-US" dirty="0"/>
              <a:t> det </a:t>
            </a:r>
            <a:r>
              <a:rPr lang="en-US" dirty="0" err="1"/>
              <a:t>inte</a:t>
            </a:r>
            <a:r>
              <a:rPr lang="en-US" dirty="0"/>
              <a:t> </a:t>
            </a:r>
            <a:r>
              <a:rPr lang="en-US" dirty="0" err="1"/>
              <a:t>finns</a:t>
            </a:r>
            <a:r>
              <a:rPr lang="en-US" dirty="0"/>
              <a:t> </a:t>
            </a:r>
            <a:r>
              <a:rPr lang="en-US" dirty="0" err="1"/>
              <a:t>lika</a:t>
            </a:r>
            <a:r>
              <a:rPr lang="en-US" dirty="0"/>
              <a:t> </a:t>
            </a:r>
            <a:r>
              <a:rPr lang="en-US" dirty="0" err="1"/>
              <a:t>mycket</a:t>
            </a:r>
            <a:r>
              <a:rPr lang="en-US" dirty="0"/>
              <a:t> natrium </a:t>
            </a:r>
            <a:r>
              <a:rPr lang="en-US" dirty="0" err="1"/>
              <a:t>som</a:t>
            </a:r>
            <a:r>
              <a:rPr lang="en-US" dirty="0"/>
              <a:t> </a:t>
            </a:r>
            <a:r>
              <a:rPr lang="en-US" dirty="0" err="1"/>
              <a:t>väte</a:t>
            </a:r>
            <a:r>
              <a:rPr lang="en-US" dirty="0"/>
              <a:t>, </a:t>
            </a:r>
            <a:r>
              <a:rPr lang="en-US" dirty="0" err="1"/>
              <a:t>därmed</a:t>
            </a:r>
            <a:r>
              <a:rPr lang="en-US" dirty="0"/>
              <a:t> </a:t>
            </a:r>
            <a:r>
              <a:rPr lang="en-US" dirty="0" err="1"/>
              <a:t>inte</a:t>
            </a:r>
            <a:r>
              <a:rPr lang="en-US" dirty="0"/>
              <a:t> </a:t>
            </a:r>
            <a:r>
              <a:rPr lang="en-US" dirty="0" err="1"/>
              <a:t>ofta</a:t>
            </a:r>
            <a:r>
              <a:rPr lang="en-US" dirty="0"/>
              <a:t> </a:t>
            </a:r>
            <a:r>
              <a:rPr lang="en-US" dirty="0" err="1"/>
              <a:t>används</a:t>
            </a:r>
            <a:r>
              <a:rPr lang="en-US" dirty="0"/>
              <a:t> </a:t>
            </a:r>
            <a:r>
              <a:rPr lang="en-US" dirty="0" err="1"/>
              <a:t>då</a:t>
            </a:r>
            <a:r>
              <a:rPr lang="en-US" dirty="0"/>
              <a:t> den </a:t>
            </a:r>
            <a:r>
              <a:rPr lang="en-US" dirty="0" err="1"/>
              <a:t>totalla</a:t>
            </a:r>
            <a:r>
              <a:rPr lang="en-US" dirty="0"/>
              <a:t> </a:t>
            </a:r>
            <a:r>
              <a:rPr lang="en-US" dirty="0" err="1"/>
              <a:t>signalmängden</a:t>
            </a:r>
            <a:r>
              <a:rPr lang="en-US" dirty="0"/>
              <a:t> med sodium imaging </a:t>
            </a:r>
            <a:r>
              <a:rPr lang="en-US" dirty="0" err="1"/>
              <a:t>när</a:t>
            </a:r>
            <a:r>
              <a:rPr lang="en-US" dirty="0"/>
              <a:t> </a:t>
            </a:r>
            <a:r>
              <a:rPr lang="en-US" dirty="0" err="1"/>
              <a:t>betydligt</a:t>
            </a:r>
            <a:r>
              <a:rPr lang="en-US" dirty="0"/>
              <a:t> </a:t>
            </a:r>
            <a:r>
              <a:rPr lang="en-US" dirty="0" err="1"/>
              <a:t>lägre</a:t>
            </a:r>
            <a:r>
              <a:rPr lang="en-US" dirty="0"/>
              <a:t> </a:t>
            </a:r>
            <a:r>
              <a:rPr lang="en-US" dirty="0" err="1"/>
              <a:t>än</a:t>
            </a:r>
            <a:r>
              <a:rPr lang="en-US" dirty="0"/>
              <a:t> “</a:t>
            </a:r>
            <a:r>
              <a:rPr lang="en-US" dirty="0" err="1"/>
              <a:t>normala</a:t>
            </a:r>
            <a:r>
              <a:rPr lang="en-US" dirty="0"/>
              <a:t>” MR </a:t>
            </a:r>
            <a:r>
              <a:rPr lang="en-US" dirty="0" err="1"/>
              <a:t>bilder</a:t>
            </a:r>
            <a:r>
              <a:rPr lang="en-US" dirty="0"/>
              <a:t>. </a:t>
            </a:r>
          </a:p>
          <a:p>
            <a:endParaRPr lang="en-US" dirty="0"/>
          </a:p>
          <a:p>
            <a:r>
              <a:rPr lang="en-US" dirty="0" err="1"/>
              <a:t>Vissa</a:t>
            </a:r>
            <a:r>
              <a:rPr lang="en-US" dirty="0"/>
              <a:t> MR </a:t>
            </a:r>
            <a:r>
              <a:rPr lang="en-US" dirty="0" err="1"/>
              <a:t>kameror</a:t>
            </a:r>
            <a:r>
              <a:rPr lang="en-US" dirty="0"/>
              <a:t> </a:t>
            </a:r>
            <a:r>
              <a:rPr lang="en-US" dirty="0" err="1"/>
              <a:t>kan</a:t>
            </a:r>
            <a:r>
              <a:rPr lang="en-US" dirty="0"/>
              <a:t> </a:t>
            </a:r>
            <a:r>
              <a:rPr lang="en-US" dirty="0" err="1"/>
              <a:t>ställa</a:t>
            </a:r>
            <a:r>
              <a:rPr lang="en-US" dirty="0"/>
              <a:t> om </a:t>
            </a:r>
            <a:r>
              <a:rPr lang="en-US" dirty="0" err="1"/>
              <a:t>sina</a:t>
            </a:r>
            <a:r>
              <a:rPr lang="en-US" dirty="0"/>
              <a:t> RF transceivers </a:t>
            </a:r>
            <a:r>
              <a:rPr lang="en-US" dirty="0" err="1"/>
              <a:t>för</a:t>
            </a:r>
            <a:r>
              <a:rPr lang="en-US" dirty="0"/>
              <a:t> </a:t>
            </a:r>
            <a:r>
              <a:rPr lang="en-US" dirty="0" err="1"/>
              <a:t>att</a:t>
            </a:r>
            <a:r>
              <a:rPr lang="en-US" dirty="0"/>
              <a:t> </a:t>
            </a:r>
            <a:r>
              <a:rPr lang="en-US" dirty="0" err="1"/>
              <a:t>kunna</a:t>
            </a:r>
            <a:r>
              <a:rPr lang="en-US" dirty="0"/>
              <a:t> </a:t>
            </a:r>
            <a:r>
              <a:rPr lang="en-US" dirty="0" err="1"/>
              <a:t>excitera</a:t>
            </a:r>
            <a:r>
              <a:rPr lang="en-US" dirty="0"/>
              <a:t> </a:t>
            </a:r>
            <a:r>
              <a:rPr lang="en-US" dirty="0" err="1"/>
              <a:t>andra</a:t>
            </a:r>
            <a:r>
              <a:rPr lang="en-US" dirty="0"/>
              <a:t> </a:t>
            </a:r>
            <a:r>
              <a:rPr lang="en-US" dirty="0" err="1"/>
              <a:t>ämnen</a:t>
            </a:r>
            <a:r>
              <a:rPr lang="en-US" dirty="0"/>
              <a:t> </a:t>
            </a:r>
            <a:r>
              <a:rPr lang="en-US" dirty="0" err="1"/>
              <a:t>än</a:t>
            </a:r>
            <a:r>
              <a:rPr lang="en-US" dirty="0"/>
              <a:t> </a:t>
            </a:r>
            <a:r>
              <a:rPr lang="en-US" dirty="0" err="1"/>
              <a:t>väte</a:t>
            </a:r>
            <a:r>
              <a:rPr lang="en-US" dirty="0"/>
              <a:t>. </a:t>
            </a:r>
            <a:r>
              <a:rPr lang="en-US" dirty="0" err="1"/>
              <a:t>Oftast</a:t>
            </a:r>
            <a:r>
              <a:rPr lang="en-US" dirty="0"/>
              <a:t> </a:t>
            </a:r>
            <a:r>
              <a:rPr lang="en-US" dirty="0" err="1"/>
              <a:t>behöver</a:t>
            </a:r>
            <a:r>
              <a:rPr lang="en-US" dirty="0"/>
              <a:t> man </a:t>
            </a:r>
            <a:r>
              <a:rPr lang="en-US" dirty="0" err="1"/>
              <a:t>ändå</a:t>
            </a:r>
            <a:r>
              <a:rPr lang="en-US" dirty="0"/>
              <a:t> </a:t>
            </a:r>
            <a:r>
              <a:rPr lang="en-US" dirty="0" err="1"/>
              <a:t>dedikerad</a:t>
            </a:r>
            <a:r>
              <a:rPr lang="en-US" dirty="0"/>
              <a:t> receive-</a:t>
            </a:r>
            <a:r>
              <a:rPr lang="en-US" dirty="0" err="1"/>
              <a:t>spolar</a:t>
            </a:r>
            <a:r>
              <a:rPr lang="en-US" dirty="0"/>
              <a:t> </a:t>
            </a:r>
            <a:r>
              <a:rPr lang="en-US" dirty="0" err="1"/>
              <a:t>för</a:t>
            </a:r>
            <a:r>
              <a:rPr lang="en-US" dirty="0"/>
              <a:t> </a:t>
            </a:r>
            <a:r>
              <a:rPr lang="en-US" dirty="0" err="1"/>
              <a:t>andra</a:t>
            </a:r>
            <a:r>
              <a:rPr lang="en-US" dirty="0"/>
              <a:t> </a:t>
            </a:r>
            <a:r>
              <a:rPr lang="en-US" dirty="0" err="1"/>
              <a:t>ämnen</a:t>
            </a:r>
            <a:r>
              <a:rPr lang="en-US" dirty="0"/>
              <a:t> </a:t>
            </a:r>
            <a:r>
              <a:rPr lang="en-US" dirty="0" err="1"/>
              <a:t>än</a:t>
            </a:r>
            <a:r>
              <a:rPr lang="en-US" dirty="0"/>
              <a:t> </a:t>
            </a:r>
            <a:r>
              <a:rPr lang="en-US" dirty="0" err="1"/>
              <a:t>väte</a:t>
            </a:r>
            <a:r>
              <a:rPr lang="en-US" dirty="0"/>
              <a:t> </a:t>
            </a:r>
            <a:r>
              <a:rPr lang="en-US" dirty="0" err="1"/>
              <a:t>som</a:t>
            </a:r>
            <a:r>
              <a:rPr lang="en-US" dirty="0"/>
              <a:t> </a:t>
            </a:r>
            <a:r>
              <a:rPr lang="en-US" dirty="0" err="1"/>
              <a:t>tillägger</a:t>
            </a:r>
            <a:r>
              <a:rPr lang="en-US" dirty="0"/>
              <a:t> </a:t>
            </a:r>
            <a:r>
              <a:rPr lang="en-US" dirty="0" err="1"/>
              <a:t>ytterligare</a:t>
            </a:r>
            <a:r>
              <a:rPr lang="en-US" dirty="0"/>
              <a:t> </a:t>
            </a:r>
            <a:r>
              <a:rPr lang="en-US" dirty="0" err="1"/>
              <a:t>kostnader</a:t>
            </a:r>
            <a:r>
              <a:rPr lang="en-US" dirty="0"/>
              <a:t> </a:t>
            </a:r>
            <a:r>
              <a:rPr lang="en-US" dirty="0" err="1"/>
              <a:t>som</a:t>
            </a:r>
            <a:r>
              <a:rPr lang="en-US" dirty="0"/>
              <a:t> </a:t>
            </a:r>
            <a:r>
              <a:rPr lang="en-US" dirty="0" err="1"/>
              <a:t>oftast</a:t>
            </a:r>
            <a:r>
              <a:rPr lang="en-US" dirty="0"/>
              <a:t> </a:t>
            </a:r>
            <a:r>
              <a:rPr lang="en-US" dirty="0" err="1"/>
              <a:t>är</a:t>
            </a:r>
            <a:r>
              <a:rPr lang="en-US" dirty="0"/>
              <a:t> </a:t>
            </a:r>
            <a:r>
              <a:rPr lang="en-US" dirty="0" err="1"/>
              <a:t>betydligt</a:t>
            </a:r>
            <a:r>
              <a:rPr lang="en-US" dirty="0"/>
              <a:t> </a:t>
            </a:r>
            <a:r>
              <a:rPr lang="en-US" dirty="0" err="1"/>
              <a:t>för</a:t>
            </a:r>
            <a:r>
              <a:rPr lang="en-US" dirty="0"/>
              <a:t> den </a:t>
            </a:r>
            <a:r>
              <a:rPr lang="en-US" dirty="0" err="1"/>
              <a:t>smala</a:t>
            </a:r>
            <a:r>
              <a:rPr lang="en-US" dirty="0"/>
              <a:t> </a:t>
            </a:r>
            <a:r>
              <a:rPr lang="en-US" dirty="0" err="1"/>
              <a:t>ändamålet</a:t>
            </a:r>
            <a:r>
              <a:rPr lang="en-US" dirty="0"/>
              <a:t>…. </a:t>
            </a:r>
            <a:r>
              <a:rPr lang="en-US" dirty="0" err="1"/>
              <a:t>Därför</a:t>
            </a:r>
            <a:r>
              <a:rPr lang="en-US" dirty="0"/>
              <a:t> </a:t>
            </a:r>
            <a:r>
              <a:rPr lang="en-US" dirty="0" err="1"/>
              <a:t>finns</a:t>
            </a:r>
            <a:r>
              <a:rPr lang="en-US" dirty="0"/>
              <a:t> det </a:t>
            </a:r>
            <a:r>
              <a:rPr lang="en-US" dirty="0" err="1"/>
              <a:t>inte</a:t>
            </a:r>
            <a:r>
              <a:rPr lang="en-US" dirty="0"/>
              <a:t> </a:t>
            </a:r>
            <a:r>
              <a:rPr lang="en-US" dirty="0" err="1"/>
              <a:t>så</a:t>
            </a:r>
            <a:r>
              <a:rPr lang="en-US" dirty="0"/>
              <a:t> manga MR </a:t>
            </a:r>
            <a:r>
              <a:rPr lang="en-US" dirty="0" err="1"/>
              <a:t>sajter</a:t>
            </a:r>
            <a:r>
              <a:rPr lang="en-US" dirty="0"/>
              <a:t> </a:t>
            </a:r>
            <a:r>
              <a:rPr lang="en-US" dirty="0" err="1"/>
              <a:t>i</a:t>
            </a:r>
            <a:r>
              <a:rPr lang="en-US" dirty="0"/>
              <a:t> </a:t>
            </a:r>
            <a:r>
              <a:rPr lang="en-US" dirty="0" err="1"/>
              <a:t>världen</a:t>
            </a:r>
            <a:r>
              <a:rPr lang="en-US" dirty="0"/>
              <a:t> </a:t>
            </a:r>
            <a:r>
              <a:rPr lang="en-US" dirty="0" err="1"/>
              <a:t>som</a:t>
            </a:r>
            <a:r>
              <a:rPr lang="en-US" dirty="0"/>
              <a:t> </a:t>
            </a:r>
            <a:r>
              <a:rPr lang="en-US" dirty="0" err="1"/>
              <a:t>gör</a:t>
            </a:r>
            <a:r>
              <a:rPr lang="en-US" dirty="0"/>
              <a:t> sodium-imaging.</a:t>
            </a:r>
          </a:p>
          <a:p>
            <a:endParaRPr lang="en-US" dirty="0"/>
          </a:p>
          <a:p>
            <a:r>
              <a:rPr lang="en-US" dirty="0" err="1"/>
              <a:t>Annars</a:t>
            </a:r>
            <a:r>
              <a:rPr lang="en-US" dirty="0"/>
              <a:t> </a:t>
            </a:r>
            <a:r>
              <a:rPr lang="en-US" dirty="0" err="1"/>
              <a:t>är</a:t>
            </a:r>
            <a:r>
              <a:rPr lang="en-US" dirty="0"/>
              <a:t> </a:t>
            </a:r>
            <a:r>
              <a:rPr lang="en-US" dirty="0" err="1"/>
              <a:t>standardsekvenser</a:t>
            </a:r>
            <a:r>
              <a:rPr lang="en-US" dirty="0"/>
              <a:t> </a:t>
            </a:r>
            <a:r>
              <a:rPr lang="en-US" dirty="0" err="1"/>
              <a:t>ganska</a:t>
            </a:r>
            <a:r>
              <a:rPr lang="en-US" dirty="0"/>
              <a:t> </a:t>
            </a:r>
            <a:r>
              <a:rPr lang="en-US" dirty="0" err="1"/>
              <a:t>enkelt</a:t>
            </a:r>
            <a:r>
              <a:rPr lang="en-US" dirty="0"/>
              <a:t> </a:t>
            </a:r>
            <a:r>
              <a:rPr lang="en-US" dirty="0" err="1"/>
              <a:t>från</a:t>
            </a:r>
            <a:r>
              <a:rPr lang="en-US" dirty="0"/>
              <a:t> </a:t>
            </a:r>
            <a:r>
              <a:rPr lang="en-US" dirty="0" err="1"/>
              <a:t>ett</a:t>
            </a:r>
            <a:r>
              <a:rPr lang="en-US" dirty="0"/>
              <a:t> </a:t>
            </a:r>
            <a:r>
              <a:rPr lang="en-US" dirty="0" err="1"/>
              <a:t>teknisk</a:t>
            </a:r>
            <a:r>
              <a:rPr lang="en-US" dirty="0"/>
              <a:t> </a:t>
            </a:r>
            <a:r>
              <a:rPr lang="en-US" dirty="0" err="1"/>
              <a:t>perspektiv</a:t>
            </a:r>
            <a:r>
              <a:rPr lang="en-US" dirty="0"/>
              <a:t>. </a:t>
            </a:r>
            <a:r>
              <a:rPr lang="en-US" dirty="0" err="1"/>
              <a:t>Erfarna</a:t>
            </a:r>
            <a:r>
              <a:rPr lang="en-US" dirty="0"/>
              <a:t> </a:t>
            </a:r>
            <a:r>
              <a:rPr lang="en-US" dirty="0" err="1"/>
              <a:t>radiologer</a:t>
            </a:r>
            <a:r>
              <a:rPr lang="en-US" dirty="0"/>
              <a:t> </a:t>
            </a:r>
            <a:r>
              <a:rPr lang="en-US" dirty="0" err="1"/>
              <a:t>brukar</a:t>
            </a:r>
            <a:r>
              <a:rPr lang="en-US" dirty="0"/>
              <a:t> </a:t>
            </a:r>
            <a:r>
              <a:rPr lang="en-US" dirty="0" err="1"/>
              <a:t>säga</a:t>
            </a:r>
            <a:r>
              <a:rPr lang="en-US" dirty="0"/>
              <a:t>: Det </a:t>
            </a:r>
            <a:r>
              <a:rPr lang="en-US" dirty="0" err="1"/>
              <a:t>är</a:t>
            </a:r>
            <a:r>
              <a:rPr lang="en-US" dirty="0"/>
              <a:t> </a:t>
            </a:r>
            <a:r>
              <a:rPr lang="en-US" dirty="0" err="1"/>
              <a:t>inte</a:t>
            </a:r>
            <a:r>
              <a:rPr lang="en-US" dirty="0"/>
              <a:t> </a:t>
            </a:r>
            <a:r>
              <a:rPr lang="en-US" dirty="0" err="1"/>
              <a:t>svårt</a:t>
            </a:r>
            <a:r>
              <a:rPr lang="en-US" dirty="0"/>
              <a:t> </a:t>
            </a:r>
            <a:r>
              <a:rPr lang="en-US" dirty="0" err="1"/>
              <a:t>att</a:t>
            </a:r>
            <a:r>
              <a:rPr lang="en-US" dirty="0"/>
              <a:t> </a:t>
            </a:r>
            <a:r>
              <a:rPr lang="en-US" dirty="0" err="1"/>
              <a:t>få</a:t>
            </a:r>
            <a:r>
              <a:rPr lang="en-US" dirty="0"/>
              <a:t> bra </a:t>
            </a:r>
            <a:r>
              <a:rPr lang="en-US" dirty="0" err="1"/>
              <a:t>bilder</a:t>
            </a:r>
            <a:r>
              <a:rPr lang="en-US" dirty="0"/>
              <a:t> </a:t>
            </a:r>
            <a:r>
              <a:rPr lang="en-US" dirty="0" err="1"/>
              <a:t>inom</a:t>
            </a:r>
            <a:r>
              <a:rPr lang="en-US" dirty="0"/>
              <a:t> MSK, </a:t>
            </a:r>
            <a:r>
              <a:rPr lang="en-US" dirty="0" err="1"/>
              <a:t>så</a:t>
            </a:r>
            <a:r>
              <a:rPr lang="en-US" dirty="0"/>
              <a:t> om man </a:t>
            </a:r>
            <a:r>
              <a:rPr lang="en-US" dirty="0" err="1"/>
              <a:t>vill</a:t>
            </a:r>
            <a:r>
              <a:rPr lang="en-US" dirty="0"/>
              <a:t> </a:t>
            </a:r>
            <a:r>
              <a:rPr lang="en-US" dirty="0" err="1"/>
              <a:t>köpa</a:t>
            </a:r>
            <a:r>
              <a:rPr lang="en-US" dirty="0"/>
              <a:t> </a:t>
            </a:r>
            <a:r>
              <a:rPr lang="en-US" dirty="0" err="1"/>
              <a:t>en</a:t>
            </a:r>
            <a:r>
              <a:rPr lang="en-US" dirty="0"/>
              <a:t> MR </a:t>
            </a:r>
            <a:r>
              <a:rPr lang="en-US" dirty="0" err="1"/>
              <a:t>dedikerad</a:t>
            </a:r>
            <a:r>
              <a:rPr lang="en-US" dirty="0"/>
              <a:t> </a:t>
            </a:r>
            <a:r>
              <a:rPr lang="en-US" dirty="0" err="1"/>
              <a:t>för</a:t>
            </a:r>
            <a:r>
              <a:rPr lang="en-US" dirty="0"/>
              <a:t> MSK, </a:t>
            </a:r>
            <a:r>
              <a:rPr lang="en-US" dirty="0" err="1"/>
              <a:t>behöver</a:t>
            </a:r>
            <a:r>
              <a:rPr lang="en-US" dirty="0"/>
              <a:t> man </a:t>
            </a:r>
            <a:r>
              <a:rPr lang="en-US" dirty="0" err="1"/>
              <a:t>inte</a:t>
            </a:r>
            <a:r>
              <a:rPr lang="en-US" dirty="0"/>
              <a:t> det </a:t>
            </a:r>
            <a:r>
              <a:rPr lang="en-US" dirty="0" err="1"/>
              <a:t>bästa</a:t>
            </a:r>
            <a:r>
              <a:rPr lang="en-US" dirty="0"/>
              <a:t> </a:t>
            </a:r>
            <a:r>
              <a:rPr lang="en-US" dirty="0" err="1"/>
              <a:t>och</a:t>
            </a:r>
            <a:r>
              <a:rPr lang="en-US" dirty="0"/>
              <a:t> </a:t>
            </a:r>
            <a:r>
              <a:rPr lang="en-US" dirty="0" err="1"/>
              <a:t>dyraste</a:t>
            </a:r>
            <a:r>
              <a:rPr lang="en-US" dirty="0"/>
              <a:t> </a:t>
            </a:r>
            <a:r>
              <a:rPr lang="en-US" dirty="0" err="1"/>
              <a:t>kanske</a:t>
            </a:r>
            <a:r>
              <a:rPr lang="en-US" dirty="0"/>
              <a:t>….</a:t>
            </a:r>
          </a:p>
        </p:txBody>
      </p:sp>
      <p:sp>
        <p:nvSpPr>
          <p:cNvPr id="4" name="Slide Number Placeholder 3"/>
          <p:cNvSpPr>
            <a:spLocks noGrp="1"/>
          </p:cNvSpPr>
          <p:nvPr>
            <p:ph type="sldNum" sz="quarter" idx="5"/>
          </p:nvPr>
        </p:nvSpPr>
        <p:spPr/>
        <p:txBody>
          <a:bodyPr/>
          <a:lstStyle/>
          <a:p>
            <a:fld id="{2A0BB561-37AC-420B-8BB5-397D2797287D}" type="slidenum">
              <a:rPr lang="en-US" smtClean="0"/>
              <a:t>24</a:t>
            </a:fld>
            <a:endParaRPr lang="en-US"/>
          </a:p>
        </p:txBody>
      </p:sp>
    </p:spTree>
    <p:extLst>
      <p:ext uri="{BB962C8B-B14F-4D97-AF65-F5344CB8AC3E}">
        <p14:creationId xmlns:p14="http://schemas.microsoft.com/office/powerpoint/2010/main" val="21866152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Det sista applikationen jag ska prata om är Fusion, och jag pratar inte om köttbullar på sushi, utan två olika radiologiska modaliteter kombinerade i ett.</a:t>
            </a:r>
          </a:p>
          <a:p>
            <a:endParaRPr lang="sv-SE" dirty="0"/>
          </a:p>
          <a:p>
            <a:r>
              <a:rPr lang="sv-SE" dirty="0"/>
              <a:t>Det senaste är PET/MR, som namnet tyder, är en PET ring inklämd i en MR, så kan man be dubbelt så mycket jmf med att köpa bägge modaliteterna separat.... I teori kan man få det bästa av två världar. MR med dess upplösning, spatial integritet, och mjukvävnadskontrast (som ger specificitet inom onkologi) tillsammans med PETs överlägsen känslighet.</a:t>
            </a:r>
            <a:endParaRPr lang="en-US" dirty="0"/>
          </a:p>
        </p:txBody>
      </p:sp>
      <p:sp>
        <p:nvSpPr>
          <p:cNvPr id="4" name="Slide Number Placeholder 3"/>
          <p:cNvSpPr>
            <a:spLocks noGrp="1"/>
          </p:cNvSpPr>
          <p:nvPr>
            <p:ph type="sldNum" sz="quarter" idx="5"/>
          </p:nvPr>
        </p:nvSpPr>
        <p:spPr/>
        <p:txBody>
          <a:bodyPr/>
          <a:lstStyle/>
          <a:p>
            <a:fld id="{2A0BB561-37AC-420B-8BB5-397D2797287D}" type="slidenum">
              <a:rPr lang="en-US" smtClean="0"/>
              <a:t>25</a:t>
            </a:fld>
            <a:endParaRPr lang="en-US"/>
          </a:p>
        </p:txBody>
      </p:sp>
    </p:spTree>
    <p:extLst>
      <p:ext uri="{BB962C8B-B14F-4D97-AF65-F5344CB8AC3E}">
        <p14:creationId xmlns:p14="http://schemas.microsoft.com/office/powerpoint/2010/main" val="26237617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Men nackdelar för MR är många.</a:t>
            </a:r>
          </a:p>
          <a:p>
            <a:endParaRPr lang="sv-SE" dirty="0"/>
          </a:p>
          <a:p>
            <a:r>
              <a:rPr lang="sv-SE" dirty="0"/>
              <a:t>Metallföremål orsaka störningar i ett kringliggande område som är betydligt större än objekten själva.</a:t>
            </a:r>
          </a:p>
          <a:p>
            <a:endParaRPr lang="sv-SE" dirty="0"/>
          </a:p>
          <a:p>
            <a:r>
              <a:rPr lang="sv-SE" dirty="0"/>
              <a:t>Dessa föremål kan också vara farliga i ett MR om de är livskritisk, eller så pass stor de riskerar värmas upp.</a:t>
            </a:r>
          </a:p>
          <a:p>
            <a:endParaRPr lang="sv-SE" dirty="0"/>
          </a:p>
          <a:p>
            <a:endParaRPr lang="sv-SE" dirty="0"/>
          </a:p>
          <a:p>
            <a:endParaRPr lang="en-US" dirty="0"/>
          </a:p>
        </p:txBody>
      </p:sp>
      <p:sp>
        <p:nvSpPr>
          <p:cNvPr id="4" name="Slide Number Placeholder 3"/>
          <p:cNvSpPr>
            <a:spLocks noGrp="1"/>
          </p:cNvSpPr>
          <p:nvPr>
            <p:ph type="sldNum" sz="quarter" idx="5"/>
          </p:nvPr>
        </p:nvSpPr>
        <p:spPr/>
        <p:txBody>
          <a:bodyPr/>
          <a:lstStyle/>
          <a:p>
            <a:fld id="{2A0BB561-37AC-420B-8BB5-397D2797287D}" type="slidenum">
              <a:rPr lang="en-US" smtClean="0"/>
              <a:t>26</a:t>
            </a:fld>
            <a:endParaRPr lang="en-US"/>
          </a:p>
        </p:txBody>
      </p:sp>
    </p:spTree>
    <p:extLst>
      <p:ext uri="{BB962C8B-B14F-4D97-AF65-F5344CB8AC3E}">
        <p14:creationId xmlns:p14="http://schemas.microsoft.com/office/powerpoint/2010/main" val="20514779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Att snacka om implantat.</a:t>
            </a:r>
          </a:p>
          <a:p>
            <a:endParaRPr lang="sv-SE" dirty="0"/>
          </a:p>
          <a:p>
            <a:r>
              <a:rPr lang="sv-SE" dirty="0"/>
              <a:t>Nyligen (drygt två månader sedan) fick jag reda på att det finns vad jag nu bara kallar ”smart-</a:t>
            </a:r>
            <a:r>
              <a:rPr lang="sv-SE" dirty="0" err="1"/>
              <a:t>boobs</a:t>
            </a:r>
            <a:r>
              <a:rPr lang="sv-SE" dirty="0"/>
              <a:t>”.</a:t>
            </a:r>
          </a:p>
          <a:p>
            <a:endParaRPr lang="sv-SE" dirty="0"/>
          </a:p>
          <a:p>
            <a:r>
              <a:rPr lang="sv-SE" dirty="0"/>
              <a:t>Dessa implantat är vanlig silikon implantat, med </a:t>
            </a:r>
            <a:r>
              <a:rPr lang="sv-SE" dirty="0" err="1"/>
              <a:t>rfid</a:t>
            </a:r>
            <a:r>
              <a:rPr lang="sv-SE" dirty="0"/>
              <a:t> chippar på ….  Komplett med </a:t>
            </a:r>
            <a:r>
              <a:rPr lang="sv-SE" dirty="0" err="1"/>
              <a:t>App</a:t>
            </a:r>
            <a:r>
              <a:rPr lang="sv-SE" dirty="0"/>
              <a:t> för at bevaka status på sina implantat.</a:t>
            </a:r>
          </a:p>
          <a:p>
            <a:endParaRPr lang="sv-SE" dirty="0"/>
          </a:p>
          <a:p>
            <a:r>
              <a:rPr lang="sv-SE" dirty="0"/>
              <a:t>Visste aldrig om dessa existerade ens, men sedan dess har det kommit patienter med sådana var 3-4 veckor. Ingen av dem visste att deras implantat hade metall i sig såklart. Vi fick avbryta den undersökning som ni ser här för vi inte visste om vad dessa var för något (och om de verkligen är MR-kompatibla).</a:t>
            </a:r>
          </a:p>
          <a:p>
            <a:endParaRPr lang="sv-SE" dirty="0"/>
          </a:p>
          <a:p>
            <a:r>
              <a:rPr lang="sv-SE" dirty="0"/>
              <a:t>Det måste finnas en gräns till vad man vill se genom in smartphone. För mig personligen, smarta bröst gick över gränsen.</a:t>
            </a:r>
          </a:p>
          <a:p>
            <a:endParaRPr lang="sv-SE" dirty="0"/>
          </a:p>
          <a:p>
            <a:r>
              <a:rPr lang="en-US" dirty="0"/>
              <a:t>Det </a:t>
            </a:r>
            <a:r>
              <a:rPr lang="en-US" dirty="0" err="1"/>
              <a:t>finns</a:t>
            </a:r>
            <a:r>
              <a:rPr lang="en-US" dirty="0"/>
              <a:t> </a:t>
            </a:r>
            <a:r>
              <a:rPr lang="en-US" dirty="0" err="1"/>
              <a:t>publicerad</a:t>
            </a:r>
            <a:r>
              <a:rPr lang="en-US" dirty="0"/>
              <a:t> </a:t>
            </a:r>
            <a:r>
              <a:rPr lang="en-US" dirty="0" err="1"/>
              <a:t>artiklar</a:t>
            </a:r>
            <a:r>
              <a:rPr lang="en-US" dirty="0"/>
              <a:t> om </a:t>
            </a:r>
            <a:r>
              <a:rPr lang="en-US" dirty="0" err="1"/>
              <a:t>hur</a:t>
            </a:r>
            <a:r>
              <a:rPr lang="en-US" dirty="0"/>
              <a:t> dessa </a:t>
            </a:r>
            <a:r>
              <a:rPr lang="en-US" dirty="0" err="1"/>
              <a:t>implantat</a:t>
            </a:r>
            <a:r>
              <a:rPr lang="en-US" dirty="0"/>
              <a:t> </a:t>
            </a:r>
            <a:r>
              <a:rPr lang="en-US" dirty="0" err="1"/>
              <a:t>faktisk</a:t>
            </a:r>
            <a:r>
              <a:rPr lang="en-US" dirty="0"/>
              <a:t> “</a:t>
            </a:r>
            <a:r>
              <a:rPr lang="en-US" dirty="0" err="1"/>
              <a:t>hjälper</a:t>
            </a:r>
            <a:r>
              <a:rPr lang="en-US" dirty="0"/>
              <a:t> </a:t>
            </a:r>
            <a:r>
              <a:rPr lang="en-US" dirty="0" err="1"/>
              <a:t>monitorering</a:t>
            </a:r>
            <a:r>
              <a:rPr lang="en-US" dirty="0"/>
              <a:t> av cancer I </a:t>
            </a:r>
            <a:r>
              <a:rPr lang="en-US" dirty="0" err="1"/>
              <a:t>högrisks</a:t>
            </a:r>
            <a:r>
              <a:rPr lang="en-US" dirty="0"/>
              <a:t> </a:t>
            </a:r>
            <a:r>
              <a:rPr lang="en-US" dirty="0" err="1"/>
              <a:t>patienter</a:t>
            </a:r>
            <a:r>
              <a:rPr lang="en-US" dirty="0"/>
              <a:t>”. Ni </a:t>
            </a:r>
            <a:r>
              <a:rPr lang="en-US" dirty="0" err="1"/>
              <a:t>får</a:t>
            </a:r>
            <a:r>
              <a:rPr lang="en-US" dirty="0"/>
              <a:t> </a:t>
            </a:r>
            <a:r>
              <a:rPr lang="en-US" dirty="0" err="1"/>
              <a:t>bestämma</a:t>
            </a:r>
            <a:r>
              <a:rPr lang="en-US" dirty="0"/>
              <a:t> </a:t>
            </a:r>
            <a:r>
              <a:rPr lang="en-US" dirty="0" err="1"/>
              <a:t>själv</a:t>
            </a:r>
            <a:r>
              <a:rPr lang="en-US" dirty="0"/>
              <a:t> </a:t>
            </a:r>
            <a:r>
              <a:rPr lang="en-US" dirty="0" err="1"/>
              <a:t>hur</a:t>
            </a:r>
            <a:r>
              <a:rPr lang="en-US" dirty="0"/>
              <a:t> </a:t>
            </a:r>
            <a:r>
              <a:rPr lang="en-US" dirty="0" err="1"/>
              <a:t>mycket</a:t>
            </a:r>
            <a:r>
              <a:rPr lang="en-US" dirty="0"/>
              <a:t> </a:t>
            </a:r>
            <a:r>
              <a:rPr lang="en-US" dirty="0" err="1"/>
              <a:t>pengar</a:t>
            </a:r>
            <a:r>
              <a:rPr lang="en-US" dirty="0"/>
              <a:t> Motiva Implants with Q Safety Inside Technology </a:t>
            </a:r>
            <a:r>
              <a:rPr lang="en-US" dirty="0" err="1"/>
              <a:t>gav</a:t>
            </a:r>
            <a:r>
              <a:rPr lang="en-US" dirty="0"/>
              <a:t> </a:t>
            </a:r>
            <a:r>
              <a:rPr lang="en-US" dirty="0" err="1"/>
              <a:t>i</a:t>
            </a:r>
            <a:r>
              <a:rPr lang="en-US" dirty="0"/>
              <a:t> </a:t>
            </a:r>
            <a:r>
              <a:rPr lang="en-US" dirty="0" err="1"/>
              <a:t>mutor</a:t>
            </a:r>
            <a:r>
              <a:rPr lang="en-US" dirty="0"/>
              <a:t> till de </a:t>
            </a:r>
            <a:r>
              <a:rPr lang="en-US" dirty="0" err="1"/>
              <a:t>s.k.</a:t>
            </a:r>
            <a:r>
              <a:rPr lang="en-US" dirty="0"/>
              <a:t> </a:t>
            </a:r>
            <a:r>
              <a:rPr lang="en-US" dirty="0" err="1"/>
              <a:t>författarna</a:t>
            </a:r>
            <a:r>
              <a:rPr lang="en-US" dirty="0"/>
              <a:t>.</a:t>
            </a:r>
          </a:p>
        </p:txBody>
      </p:sp>
      <p:sp>
        <p:nvSpPr>
          <p:cNvPr id="4" name="Slide Number Placeholder 3"/>
          <p:cNvSpPr>
            <a:spLocks noGrp="1"/>
          </p:cNvSpPr>
          <p:nvPr>
            <p:ph type="sldNum" sz="quarter" idx="5"/>
          </p:nvPr>
        </p:nvSpPr>
        <p:spPr/>
        <p:txBody>
          <a:bodyPr/>
          <a:lstStyle/>
          <a:p>
            <a:fld id="{2A0BB561-37AC-420B-8BB5-397D2797287D}" type="slidenum">
              <a:rPr lang="en-US" smtClean="0"/>
              <a:t>27</a:t>
            </a:fld>
            <a:endParaRPr lang="en-US"/>
          </a:p>
        </p:txBody>
      </p:sp>
    </p:spTree>
    <p:extLst>
      <p:ext uri="{BB962C8B-B14F-4D97-AF65-F5344CB8AC3E}">
        <p14:creationId xmlns:p14="http://schemas.microsoft.com/office/powerpoint/2010/main" val="1981965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noProof="0" dirty="0"/>
              <a:t>Nackdelen här är inte stroke i sig, för MR är faktiska ganska bra på detta genom en kombination av diffusion och </a:t>
            </a:r>
            <a:r>
              <a:rPr lang="sv-SE" noProof="0" dirty="0" err="1"/>
              <a:t>perfusionsviktade</a:t>
            </a:r>
            <a:r>
              <a:rPr lang="sv-SE" noProof="0" dirty="0"/>
              <a:t> bilder som vi såg tidigare.</a:t>
            </a:r>
          </a:p>
          <a:p>
            <a:endParaRPr lang="sv-SE" noProof="0" dirty="0"/>
          </a:p>
          <a:p>
            <a:r>
              <a:rPr lang="sv-SE" noProof="0" dirty="0"/>
              <a:t>Problemet är hastigheten, då vi har bra läkemedel (trombos) som är väldigt effektivt at lindra akut stroke. Nyckelordet är akut, då den tappar sin effekt timme för timme…</a:t>
            </a:r>
          </a:p>
          <a:p>
            <a:endParaRPr lang="sv-SE" noProof="0" dirty="0"/>
          </a:p>
          <a:p>
            <a:r>
              <a:rPr lang="sv-SE" noProof="0" dirty="0"/>
              <a:t>Stroke är i princip blodpropp i hjärna som hindra normal blodförsörjning som leder till delar av hjärnan får syrebrist och dör. Trombos är blodförtunnandemedel som injiceras och har visat sig vara nästan mirakulös på att lösa dessa blodproppar och återställa syretillförsel. Men eftersom vävnad, speciellt i hjärnan, överlever inte länge utan syre så bör man göra detta så snabbt som möjligt då det dröjer inte länge före man får permanenta skador.</a:t>
            </a:r>
          </a:p>
          <a:p>
            <a:endParaRPr lang="sv-SE" noProof="0" dirty="0"/>
          </a:p>
          <a:p>
            <a:r>
              <a:rPr lang="sv-SE" noProof="0" dirty="0"/>
              <a:t>Det ända man behöver veta är om </a:t>
            </a:r>
            <a:r>
              <a:rPr lang="sv-SE" noProof="0" dirty="0" err="1"/>
              <a:t>stroken</a:t>
            </a:r>
            <a:r>
              <a:rPr lang="sv-SE" noProof="0" dirty="0"/>
              <a:t> är orsakat av hjärnblödning, som kan bekräftas med CT, som är mycket snabbare än MR. Då ska man undvika en blodförtunnandemedel såklart för att inte patienten ska blöda ut helt.</a:t>
            </a:r>
          </a:p>
          <a:p>
            <a:endParaRPr lang="sv-SE" noProof="0" dirty="0"/>
          </a:p>
          <a:p>
            <a:r>
              <a:rPr lang="sv-SE" noProof="0" dirty="0"/>
              <a:t>Nuförtiden så injicerar man trombos ändå så snart som möjligt då den har viss effekt ändå (enligt principen bättre sen än aldrig), forskning har visat bäst effekt när injektionen ges senast 4 timmar efter stroketillfället då den tappar sin effekt drastisk efter det.</a:t>
            </a:r>
          </a:p>
          <a:p>
            <a:endParaRPr lang="sv-SE" noProof="0" dirty="0"/>
          </a:p>
          <a:p>
            <a:r>
              <a:rPr lang="sv-SE" noProof="0" dirty="0"/>
              <a:t>I en applikation där varenda minut kan ge drastiska resultat så föredrar de flesta i världen CT över MR, förutom vår granne Danmark, som har </a:t>
            </a:r>
            <a:r>
              <a:rPr lang="sv-SE" noProof="0" dirty="0" err="1"/>
              <a:t>MRer</a:t>
            </a:r>
            <a:r>
              <a:rPr lang="sv-SE" noProof="0" dirty="0"/>
              <a:t> för akut stroke. Såsom jag vet fungerar detta bra för dem så nackdelen kan lösas med optimerad protokoll och logistiska rutiner. Andra länder brukar inte göra detta eftersom det är inte värt besväret med tanke på allt, inklusive pris, bara för att klarar bild man behöver inte har mycket nytta av precis is akutens ögonblick.</a:t>
            </a:r>
          </a:p>
        </p:txBody>
      </p:sp>
      <p:sp>
        <p:nvSpPr>
          <p:cNvPr id="4" name="Slide Number Placeholder 3"/>
          <p:cNvSpPr>
            <a:spLocks noGrp="1"/>
          </p:cNvSpPr>
          <p:nvPr>
            <p:ph type="sldNum" sz="quarter" idx="5"/>
          </p:nvPr>
        </p:nvSpPr>
        <p:spPr/>
        <p:txBody>
          <a:bodyPr/>
          <a:lstStyle/>
          <a:p>
            <a:fld id="{2A0BB561-37AC-420B-8BB5-397D2797287D}" type="slidenum">
              <a:rPr lang="en-US" smtClean="0"/>
              <a:t>28</a:t>
            </a:fld>
            <a:endParaRPr lang="en-US"/>
          </a:p>
        </p:txBody>
      </p:sp>
    </p:spTree>
    <p:extLst>
      <p:ext uri="{BB962C8B-B14F-4D97-AF65-F5344CB8AC3E}">
        <p14:creationId xmlns:p14="http://schemas.microsoft.com/office/powerpoint/2010/main" val="9589601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noProof="0" dirty="0"/>
              <a:t>Den sista nackdelen, som är mest relevant för daglig rutin inom MR är faktisk ljud och klaustrofobi.</a:t>
            </a:r>
          </a:p>
          <a:p>
            <a:endParaRPr lang="sv-SE" noProof="0" dirty="0"/>
          </a:p>
          <a:p>
            <a:r>
              <a:rPr lang="sv-SE" noProof="0" dirty="0"/>
              <a:t>En MR undersökning, för de som inte är vana att vara i en, är ganska skrämmande. </a:t>
            </a:r>
          </a:p>
          <a:p>
            <a:endParaRPr lang="sv-SE" noProof="0" dirty="0"/>
          </a:p>
          <a:p>
            <a:r>
              <a:rPr lang="sv-SE" noProof="0" dirty="0"/>
              <a:t>Tunneln är lång och smal (det har blivit gradvis bättre i de senaste 20 åren), som orsakar klaustrofobi även om man inte är vanligtvis klaustrofobisk.</a:t>
            </a:r>
          </a:p>
          <a:p>
            <a:endParaRPr lang="sv-SE" noProof="0" dirty="0"/>
          </a:p>
          <a:p>
            <a:r>
              <a:rPr lang="sv-SE" noProof="0" dirty="0"/>
              <a:t>Det hjälper inte att under sekvenskörning kan kameran låta upp till 120dB (så jag behöver hörselskydd), och dessutom vibrerar….</a:t>
            </a:r>
          </a:p>
          <a:p>
            <a:endParaRPr lang="sv-SE" noProof="0" dirty="0"/>
          </a:p>
          <a:p>
            <a:r>
              <a:rPr lang="sv-SE" noProof="0" dirty="0"/>
              <a:t>Vissa patienter vägrar åka in i tunnel, och många patienter blir rädda/obekväma under körningen så vi får svåra rörelseartefakter….</a:t>
            </a:r>
          </a:p>
          <a:p>
            <a:endParaRPr lang="sv-SE" noProof="0" dirty="0"/>
          </a:p>
          <a:p>
            <a:r>
              <a:rPr lang="sv-SE" noProof="0" dirty="0"/>
              <a:t>… men till sist vill jag säga, även med dessa nackdelar, så överväger fördelarna betydligt. MR oersättlig i en modern radiologisk klinik.</a:t>
            </a:r>
          </a:p>
        </p:txBody>
      </p:sp>
      <p:sp>
        <p:nvSpPr>
          <p:cNvPr id="4" name="Slide Number Placeholder 3"/>
          <p:cNvSpPr>
            <a:spLocks noGrp="1"/>
          </p:cNvSpPr>
          <p:nvPr>
            <p:ph type="sldNum" sz="quarter" idx="5"/>
          </p:nvPr>
        </p:nvSpPr>
        <p:spPr/>
        <p:txBody>
          <a:bodyPr/>
          <a:lstStyle/>
          <a:p>
            <a:fld id="{2A0BB561-37AC-420B-8BB5-397D2797287D}" type="slidenum">
              <a:rPr lang="en-US" smtClean="0"/>
              <a:t>29</a:t>
            </a:fld>
            <a:endParaRPr lang="en-US"/>
          </a:p>
        </p:txBody>
      </p:sp>
    </p:spTree>
    <p:extLst>
      <p:ext uri="{BB962C8B-B14F-4D97-AF65-F5344CB8AC3E}">
        <p14:creationId xmlns:p14="http://schemas.microsoft.com/office/powerpoint/2010/main" val="489889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Vi börjar med </a:t>
            </a:r>
            <a:r>
              <a:rPr lang="sv-SE" dirty="0" err="1"/>
              <a:t>neuro</a:t>
            </a:r>
            <a:r>
              <a:rPr lang="sv-SE" dirty="0"/>
              <a:t>-applikationer för att en stor majoritet av applikationer och forskning inom MR är </a:t>
            </a:r>
            <a:r>
              <a:rPr lang="sv-SE" dirty="0" err="1"/>
              <a:t>neuro</a:t>
            </a:r>
            <a:r>
              <a:rPr lang="sv-SE" dirty="0"/>
              <a:t>.</a:t>
            </a:r>
          </a:p>
          <a:p>
            <a:endParaRPr lang="sv-SE" dirty="0"/>
          </a:p>
          <a:p>
            <a:r>
              <a:rPr lang="sv-SE" dirty="0"/>
              <a:t>Från vänster ser vi s.k. </a:t>
            </a:r>
            <a:r>
              <a:rPr lang="sv-SE" dirty="0" err="1"/>
              <a:t>grunläggande</a:t>
            </a:r>
            <a:r>
              <a:rPr lang="sv-SE" dirty="0"/>
              <a:t> kontraster som T1 och T2 viktade bilder, FAIR som är T2 viktat fast med ”dark fluid” (dvs alla vätskor är svart </a:t>
            </a:r>
            <a:r>
              <a:rPr lang="sv-SE" dirty="0" err="1"/>
              <a:t>ist</a:t>
            </a:r>
            <a:r>
              <a:rPr lang="sv-SE" dirty="0"/>
              <a:t> för vanligtvis vit i T2-viktade bilder).</a:t>
            </a:r>
          </a:p>
          <a:p>
            <a:endParaRPr lang="sv-SE" dirty="0"/>
          </a:p>
          <a:p>
            <a:r>
              <a:rPr lang="sv-SE" dirty="0"/>
              <a:t>Sedan har vi subtraktionskontraster som ”</a:t>
            </a:r>
            <a:r>
              <a:rPr lang="sv-SE" dirty="0" err="1"/>
              <a:t>magnetization</a:t>
            </a:r>
            <a:r>
              <a:rPr lang="sv-SE" dirty="0"/>
              <a:t> transfer” och in-</a:t>
            </a:r>
            <a:r>
              <a:rPr lang="sv-SE" dirty="0" err="1"/>
              <a:t>phase</a:t>
            </a:r>
            <a:r>
              <a:rPr lang="sv-SE" dirty="0"/>
              <a:t>/</a:t>
            </a:r>
            <a:r>
              <a:rPr lang="sv-SE" dirty="0" err="1"/>
              <a:t>out-phase</a:t>
            </a:r>
            <a:r>
              <a:rPr lang="sv-SE" dirty="0"/>
              <a:t>.</a:t>
            </a:r>
          </a:p>
          <a:p>
            <a:endParaRPr lang="sv-SE" dirty="0"/>
          </a:p>
          <a:p>
            <a:r>
              <a:rPr lang="sv-SE" dirty="0"/>
              <a:t>Sedan kommer vi till några mer ”avancerad” kontraster som </a:t>
            </a:r>
            <a:r>
              <a:rPr lang="sv-SE" dirty="0" err="1"/>
              <a:t>susceptibilitets</a:t>
            </a:r>
            <a:r>
              <a:rPr lang="sv-SE" dirty="0"/>
              <a:t>-viktad bilder som visar tydligt kärl, och diffusionsviktade bilder som visar </a:t>
            </a:r>
            <a:r>
              <a:rPr lang="sv-SE" dirty="0" err="1"/>
              <a:t>diffusiviteten</a:t>
            </a:r>
            <a:r>
              <a:rPr lang="sv-SE" dirty="0"/>
              <a:t> av vävnader.</a:t>
            </a:r>
          </a:p>
          <a:p>
            <a:endParaRPr lang="sv-SE" dirty="0"/>
          </a:p>
          <a:p>
            <a:r>
              <a:rPr lang="sv-SE" dirty="0"/>
              <a:t>Mot höger ser vi exotiska kontraster som </a:t>
            </a:r>
            <a:r>
              <a:rPr lang="sv-SE" dirty="0" err="1"/>
              <a:t>diffusionstraktografi</a:t>
            </a:r>
            <a:r>
              <a:rPr lang="sv-SE" dirty="0"/>
              <a:t> som visar hur vit vävnad ”ser ut”, funktionell MR som visar hjärnaktivitet, </a:t>
            </a:r>
            <a:r>
              <a:rPr lang="sv-SE" dirty="0" err="1"/>
              <a:t>perfusionsviktad</a:t>
            </a:r>
            <a:r>
              <a:rPr lang="sv-SE" dirty="0"/>
              <a:t> bilder som visar blodmängd, angiografi som visar enbart blodkärl, samt </a:t>
            </a:r>
            <a:r>
              <a:rPr lang="sv-SE" dirty="0" err="1"/>
              <a:t>flödesviktat</a:t>
            </a:r>
            <a:r>
              <a:rPr lang="sv-SE" dirty="0"/>
              <a:t> bilder (mest inom </a:t>
            </a:r>
            <a:r>
              <a:rPr lang="sv-SE" dirty="0" err="1"/>
              <a:t>fysio</a:t>
            </a:r>
            <a:r>
              <a:rPr lang="sv-SE" dirty="0"/>
              <a:t>, eller hjärta) där man kan visualisera flödet av blod ut ur artärer till exempel.</a:t>
            </a:r>
          </a:p>
          <a:p>
            <a:endParaRPr lang="sv-SE" dirty="0"/>
          </a:p>
          <a:p>
            <a:r>
              <a:rPr lang="sv-SE" dirty="0"/>
              <a:t>Vi kommer att gå genom de flesta av dessa typer av bilder grupperad i hur dessa bilder oftast används.</a:t>
            </a:r>
            <a:endParaRPr lang="en-US" dirty="0"/>
          </a:p>
        </p:txBody>
      </p:sp>
      <p:sp>
        <p:nvSpPr>
          <p:cNvPr id="4" name="Slide Number Placeholder 3"/>
          <p:cNvSpPr>
            <a:spLocks noGrp="1"/>
          </p:cNvSpPr>
          <p:nvPr>
            <p:ph type="sldNum" sz="quarter" idx="5"/>
          </p:nvPr>
        </p:nvSpPr>
        <p:spPr/>
        <p:txBody>
          <a:bodyPr/>
          <a:lstStyle/>
          <a:p>
            <a:fld id="{2A0BB561-37AC-420B-8BB5-397D2797287D}" type="slidenum">
              <a:rPr lang="en-US" smtClean="0"/>
              <a:t>3</a:t>
            </a:fld>
            <a:endParaRPr lang="en-US"/>
          </a:p>
        </p:txBody>
      </p:sp>
    </p:spTree>
    <p:extLst>
      <p:ext uri="{BB962C8B-B14F-4D97-AF65-F5344CB8AC3E}">
        <p14:creationId xmlns:p14="http://schemas.microsoft.com/office/powerpoint/2010/main" val="1342868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Det största klinisk applikation, både för MR i allmänhet och inom </a:t>
            </a:r>
            <a:r>
              <a:rPr lang="sv-SE" dirty="0" err="1"/>
              <a:t>neuro</a:t>
            </a:r>
            <a:r>
              <a:rPr lang="sv-SE" dirty="0"/>
              <a:t>, är (såklart) Onkologi, dvs cancer och tumörer.</a:t>
            </a:r>
          </a:p>
          <a:p>
            <a:endParaRPr lang="sv-SE" dirty="0"/>
          </a:p>
          <a:p>
            <a:r>
              <a:rPr lang="en-US" dirty="0"/>
              <a:t>MR, med </a:t>
            </a:r>
            <a:r>
              <a:rPr lang="en-US" dirty="0" err="1"/>
              <a:t>dess</a:t>
            </a:r>
            <a:r>
              <a:rPr lang="en-US" dirty="0"/>
              <a:t> </a:t>
            </a:r>
            <a:r>
              <a:rPr lang="en-US" dirty="0" err="1"/>
              <a:t>överlägsen</a:t>
            </a:r>
            <a:r>
              <a:rPr lang="en-US" dirty="0"/>
              <a:t> </a:t>
            </a:r>
            <a:r>
              <a:rPr lang="en-US" dirty="0" err="1"/>
              <a:t>mjukvävnadskontrast</a:t>
            </a:r>
            <a:r>
              <a:rPr lang="en-US" dirty="0"/>
              <a:t>, ser </a:t>
            </a:r>
            <a:r>
              <a:rPr lang="en-US" dirty="0" err="1"/>
              <a:t>tumörer</a:t>
            </a:r>
            <a:r>
              <a:rPr lang="en-US" dirty="0"/>
              <a:t> </a:t>
            </a:r>
            <a:r>
              <a:rPr lang="en-US" dirty="0" err="1"/>
              <a:t>bättre</a:t>
            </a:r>
            <a:r>
              <a:rPr lang="en-US" dirty="0"/>
              <a:t> </a:t>
            </a:r>
            <a:r>
              <a:rPr lang="en-US" dirty="0" err="1"/>
              <a:t>helt</a:t>
            </a:r>
            <a:r>
              <a:rPr lang="en-US" dirty="0"/>
              <a:t> </a:t>
            </a:r>
            <a:r>
              <a:rPr lang="en-US" dirty="0" err="1"/>
              <a:t>enkelt</a:t>
            </a:r>
            <a:r>
              <a:rPr lang="en-US" dirty="0"/>
              <a:t>.</a:t>
            </a:r>
          </a:p>
          <a:p>
            <a:endParaRPr lang="en-US" dirty="0"/>
          </a:p>
          <a:p>
            <a:r>
              <a:rPr lang="en-US" dirty="0" err="1"/>
              <a:t>Dessutom</a:t>
            </a:r>
            <a:r>
              <a:rPr lang="en-US" dirty="0"/>
              <a:t> </a:t>
            </a:r>
            <a:r>
              <a:rPr lang="en-US" dirty="0" err="1"/>
              <a:t>finns</a:t>
            </a:r>
            <a:r>
              <a:rPr lang="en-US" dirty="0"/>
              <a:t> det </a:t>
            </a:r>
            <a:r>
              <a:rPr lang="en-US" dirty="0" err="1"/>
              <a:t>andra</a:t>
            </a:r>
            <a:r>
              <a:rPr lang="en-US" dirty="0"/>
              <a:t> (</a:t>
            </a:r>
            <a:r>
              <a:rPr lang="en-US" dirty="0" err="1"/>
              <a:t>sekundära</a:t>
            </a:r>
            <a:r>
              <a:rPr lang="en-US" dirty="0"/>
              <a:t>?) </a:t>
            </a:r>
            <a:r>
              <a:rPr lang="en-US" dirty="0" err="1"/>
              <a:t>kliniska</a:t>
            </a:r>
            <a:r>
              <a:rPr lang="en-US" dirty="0"/>
              <a:t> </a:t>
            </a:r>
            <a:r>
              <a:rPr lang="en-US" dirty="0" err="1"/>
              <a:t>frågeställningar</a:t>
            </a:r>
            <a:r>
              <a:rPr lang="en-US" dirty="0"/>
              <a:t> </a:t>
            </a:r>
            <a:r>
              <a:rPr lang="en-US" dirty="0" err="1"/>
              <a:t>som</a:t>
            </a:r>
            <a:r>
              <a:rPr lang="en-US" dirty="0"/>
              <a:t> MR </a:t>
            </a:r>
            <a:r>
              <a:rPr lang="en-US" dirty="0" err="1"/>
              <a:t>kan</a:t>
            </a:r>
            <a:r>
              <a:rPr lang="en-US" dirty="0"/>
              <a:t> </a:t>
            </a:r>
            <a:r>
              <a:rPr lang="en-US" dirty="0" err="1"/>
              <a:t>bättre</a:t>
            </a:r>
            <a:r>
              <a:rPr lang="en-US" dirty="0"/>
              <a:t> </a:t>
            </a:r>
            <a:r>
              <a:rPr lang="en-US" dirty="0" err="1"/>
              <a:t>att</a:t>
            </a:r>
            <a:r>
              <a:rPr lang="en-US" dirty="0"/>
              <a:t> </a:t>
            </a:r>
            <a:r>
              <a:rPr lang="en-US" dirty="0" err="1"/>
              <a:t>urskilja</a:t>
            </a:r>
            <a:r>
              <a:rPr lang="en-US" dirty="0"/>
              <a:t> </a:t>
            </a:r>
            <a:r>
              <a:rPr lang="en-US" dirty="0" err="1"/>
              <a:t>än</a:t>
            </a:r>
            <a:r>
              <a:rPr lang="en-US" dirty="0"/>
              <a:t> CT till </a:t>
            </a:r>
            <a:r>
              <a:rPr lang="en-US" dirty="0" err="1"/>
              <a:t>exempel</a:t>
            </a:r>
            <a:r>
              <a:rPr lang="en-US" dirty="0"/>
              <a:t>. Man </a:t>
            </a:r>
            <a:r>
              <a:rPr lang="en-US" dirty="0" err="1"/>
              <a:t>kan</a:t>
            </a:r>
            <a:r>
              <a:rPr lang="en-US" dirty="0"/>
              <a:t> med </a:t>
            </a:r>
            <a:r>
              <a:rPr lang="en-US" dirty="0" err="1"/>
              <a:t>olika</a:t>
            </a:r>
            <a:r>
              <a:rPr lang="en-US" dirty="0"/>
              <a:t> </a:t>
            </a:r>
            <a:r>
              <a:rPr lang="en-US" dirty="0" err="1"/>
              <a:t>typer</a:t>
            </a:r>
            <a:r>
              <a:rPr lang="en-US" dirty="0"/>
              <a:t> av </a:t>
            </a:r>
            <a:r>
              <a:rPr lang="en-US" dirty="0" err="1"/>
              <a:t>bilder</a:t>
            </a:r>
            <a:r>
              <a:rPr lang="en-US" dirty="0"/>
              <a:t> </a:t>
            </a:r>
            <a:r>
              <a:rPr lang="en-US" dirty="0" err="1"/>
              <a:t>skilja</a:t>
            </a:r>
            <a:r>
              <a:rPr lang="en-US" dirty="0"/>
              <a:t> </a:t>
            </a:r>
            <a:r>
              <a:rPr lang="en-US" dirty="0" err="1"/>
              <a:t>enkelt</a:t>
            </a:r>
            <a:r>
              <a:rPr lang="en-US" dirty="0"/>
              <a:t> </a:t>
            </a:r>
            <a:r>
              <a:rPr lang="en-US" dirty="0" err="1"/>
              <a:t>mellan</a:t>
            </a:r>
            <a:r>
              <a:rPr lang="en-US" dirty="0"/>
              <a:t> tumor, </a:t>
            </a:r>
            <a:r>
              <a:rPr lang="en-US" dirty="0" err="1"/>
              <a:t>blödning</a:t>
            </a:r>
            <a:r>
              <a:rPr lang="en-US" dirty="0"/>
              <a:t>, </a:t>
            </a:r>
            <a:r>
              <a:rPr lang="en-US" dirty="0" err="1"/>
              <a:t>edem</a:t>
            </a:r>
            <a:r>
              <a:rPr lang="en-US" dirty="0"/>
              <a:t> (</a:t>
            </a:r>
            <a:r>
              <a:rPr lang="en-US" dirty="0" err="1"/>
              <a:t>vätska</a:t>
            </a:r>
            <a:r>
              <a:rPr lang="en-US" dirty="0"/>
              <a:t>), </a:t>
            </a:r>
            <a:r>
              <a:rPr lang="en-US" dirty="0" err="1"/>
              <a:t>aktiva</a:t>
            </a:r>
            <a:r>
              <a:rPr lang="en-US" dirty="0"/>
              <a:t> </a:t>
            </a:r>
            <a:r>
              <a:rPr lang="en-US" dirty="0" err="1"/>
              <a:t>tumörvävnad</a:t>
            </a:r>
            <a:r>
              <a:rPr lang="en-US" dirty="0"/>
              <a:t> </a:t>
            </a:r>
            <a:r>
              <a:rPr lang="en-US" dirty="0" err="1"/>
              <a:t>samt</a:t>
            </a:r>
            <a:r>
              <a:rPr lang="en-US" dirty="0"/>
              <a:t> </a:t>
            </a:r>
            <a:r>
              <a:rPr lang="en-US" dirty="0" err="1"/>
              <a:t>nekros</a:t>
            </a:r>
            <a:r>
              <a:rPr lang="en-US" dirty="0"/>
              <a:t> (</a:t>
            </a:r>
            <a:r>
              <a:rPr lang="en-US" dirty="0" err="1"/>
              <a:t>död</a:t>
            </a:r>
            <a:r>
              <a:rPr lang="en-US" dirty="0"/>
              <a:t> </a:t>
            </a:r>
            <a:r>
              <a:rPr lang="en-US" dirty="0" err="1"/>
              <a:t>vävnad</a:t>
            </a:r>
            <a:r>
              <a:rPr lang="en-US" dirty="0"/>
              <a:t>).</a:t>
            </a:r>
          </a:p>
          <a:p>
            <a:endParaRPr lang="en-US" dirty="0"/>
          </a:p>
          <a:p>
            <a:r>
              <a:rPr lang="en-US" dirty="0" err="1"/>
              <a:t>På</a:t>
            </a:r>
            <a:r>
              <a:rPr lang="en-US" dirty="0"/>
              <a:t> </a:t>
            </a:r>
            <a:r>
              <a:rPr lang="en-US" dirty="0" err="1"/>
              <a:t>toppen</a:t>
            </a:r>
            <a:r>
              <a:rPr lang="en-US" dirty="0"/>
              <a:t> ser vi </a:t>
            </a:r>
            <a:r>
              <a:rPr lang="en-US" dirty="0" err="1"/>
              <a:t>en</a:t>
            </a:r>
            <a:r>
              <a:rPr lang="en-US" dirty="0"/>
              <a:t> CT </a:t>
            </a:r>
            <a:r>
              <a:rPr lang="en-US" dirty="0" err="1"/>
              <a:t>bild</a:t>
            </a:r>
            <a:r>
              <a:rPr lang="en-US" dirty="0"/>
              <a:t>, </a:t>
            </a:r>
            <a:r>
              <a:rPr lang="en-US" dirty="0" err="1"/>
              <a:t>där</a:t>
            </a:r>
            <a:r>
              <a:rPr lang="en-US" dirty="0"/>
              <a:t> det </a:t>
            </a:r>
            <a:r>
              <a:rPr lang="en-US" dirty="0" err="1"/>
              <a:t>ganska</a:t>
            </a:r>
            <a:r>
              <a:rPr lang="en-US" dirty="0"/>
              <a:t> </a:t>
            </a:r>
            <a:r>
              <a:rPr lang="en-US" dirty="0" err="1"/>
              <a:t>klart</a:t>
            </a:r>
            <a:r>
              <a:rPr lang="en-US" dirty="0"/>
              <a:t> (</a:t>
            </a:r>
            <a:r>
              <a:rPr lang="en-US" dirty="0" err="1"/>
              <a:t>inte</a:t>
            </a:r>
            <a:r>
              <a:rPr lang="en-US" dirty="0"/>
              <a:t> </a:t>
            </a:r>
            <a:r>
              <a:rPr lang="en-US" dirty="0" err="1"/>
              <a:t>alltid</a:t>
            </a:r>
            <a:r>
              <a:rPr lang="en-US" dirty="0"/>
              <a:t>) ser </a:t>
            </a:r>
            <a:r>
              <a:rPr lang="en-US" dirty="0" err="1"/>
              <a:t>något</a:t>
            </a:r>
            <a:r>
              <a:rPr lang="en-US" dirty="0"/>
              <a:t> </a:t>
            </a:r>
            <a:r>
              <a:rPr lang="en-US" dirty="0" err="1"/>
              <a:t>som</a:t>
            </a:r>
            <a:r>
              <a:rPr lang="en-US" dirty="0"/>
              <a:t> </a:t>
            </a:r>
            <a:r>
              <a:rPr lang="en-US" dirty="0" err="1"/>
              <a:t>liknar</a:t>
            </a:r>
            <a:r>
              <a:rPr lang="en-US" dirty="0"/>
              <a:t> </a:t>
            </a:r>
            <a:r>
              <a:rPr lang="en-US" dirty="0" err="1"/>
              <a:t>en</a:t>
            </a:r>
            <a:r>
              <a:rPr lang="en-US" dirty="0"/>
              <a:t> </a:t>
            </a:r>
            <a:r>
              <a:rPr lang="en-US" dirty="0" err="1"/>
              <a:t>hård</a:t>
            </a:r>
            <a:r>
              <a:rPr lang="en-US" dirty="0"/>
              <a:t> </a:t>
            </a:r>
            <a:r>
              <a:rPr lang="en-US" dirty="0" err="1"/>
              <a:t>tumör</a:t>
            </a:r>
            <a:r>
              <a:rPr lang="en-US" dirty="0"/>
              <a:t>, men </a:t>
            </a:r>
            <a:r>
              <a:rPr lang="en-US" dirty="0" err="1"/>
              <a:t>på</a:t>
            </a:r>
            <a:r>
              <a:rPr lang="en-US" dirty="0"/>
              <a:t> MR (A, T2-viktat dark fluid/FLAIR) </a:t>
            </a:r>
            <a:r>
              <a:rPr lang="en-US" dirty="0" err="1"/>
              <a:t>klar</a:t>
            </a:r>
            <a:r>
              <a:rPr lang="en-US" dirty="0"/>
              <a:t> </a:t>
            </a:r>
            <a:r>
              <a:rPr lang="en-US" dirty="0" err="1"/>
              <a:t>gräns</a:t>
            </a:r>
            <a:r>
              <a:rPr lang="en-US" dirty="0"/>
              <a:t> </a:t>
            </a:r>
            <a:r>
              <a:rPr lang="en-US" dirty="0" err="1"/>
              <a:t>för</a:t>
            </a:r>
            <a:r>
              <a:rPr lang="en-US" dirty="0"/>
              <a:t> </a:t>
            </a:r>
            <a:r>
              <a:rPr lang="en-US" dirty="0" err="1"/>
              <a:t>tumören</a:t>
            </a:r>
            <a:r>
              <a:rPr lang="en-US" dirty="0"/>
              <a:t>, </a:t>
            </a:r>
            <a:r>
              <a:rPr lang="en-US" dirty="0" err="1"/>
              <a:t>samt</a:t>
            </a:r>
            <a:r>
              <a:rPr lang="en-US" dirty="0"/>
              <a:t> </a:t>
            </a:r>
            <a:r>
              <a:rPr lang="en-US" dirty="0" err="1"/>
              <a:t>vävnad</a:t>
            </a:r>
            <a:r>
              <a:rPr lang="en-US" dirty="0"/>
              <a:t> </a:t>
            </a:r>
            <a:r>
              <a:rPr lang="en-US" dirty="0" err="1"/>
              <a:t>omkring</a:t>
            </a:r>
            <a:r>
              <a:rPr lang="en-US" dirty="0"/>
              <a:t> </a:t>
            </a:r>
            <a:r>
              <a:rPr lang="en-US" dirty="0" err="1"/>
              <a:t>som</a:t>
            </a:r>
            <a:r>
              <a:rPr lang="en-US" dirty="0"/>
              <a:t> </a:t>
            </a:r>
            <a:r>
              <a:rPr lang="en-US" dirty="0" err="1"/>
              <a:t>är</a:t>
            </a:r>
            <a:r>
              <a:rPr lang="en-US" dirty="0"/>
              <a:t> </a:t>
            </a:r>
            <a:r>
              <a:rPr lang="en-US" dirty="0" err="1"/>
              <a:t>vätskefylld</a:t>
            </a:r>
            <a:r>
              <a:rPr lang="en-US" dirty="0"/>
              <a:t>.</a:t>
            </a:r>
          </a:p>
          <a:p>
            <a:endParaRPr lang="en-US" dirty="0"/>
          </a:p>
          <a:p>
            <a:r>
              <a:rPr lang="en-US" dirty="0"/>
              <a:t>B, T1-viktat </a:t>
            </a:r>
            <a:r>
              <a:rPr lang="en-US" dirty="0" err="1"/>
              <a:t>bild</a:t>
            </a:r>
            <a:r>
              <a:rPr lang="en-US" dirty="0"/>
              <a:t> med </a:t>
            </a:r>
            <a:r>
              <a:rPr lang="en-US" dirty="0" err="1"/>
              <a:t>Gd</a:t>
            </a:r>
            <a:r>
              <a:rPr lang="en-US" dirty="0"/>
              <a:t>-contrast ser vi </a:t>
            </a:r>
            <a:r>
              <a:rPr lang="en-US" dirty="0" err="1"/>
              <a:t>att</a:t>
            </a:r>
            <a:r>
              <a:rPr lang="en-US" dirty="0"/>
              <a:t> </a:t>
            </a:r>
            <a:r>
              <a:rPr lang="en-US" dirty="0" err="1"/>
              <a:t>delar</a:t>
            </a:r>
            <a:r>
              <a:rPr lang="en-US" dirty="0"/>
              <a:t> av </a:t>
            </a:r>
            <a:r>
              <a:rPr lang="en-US" dirty="0" err="1"/>
              <a:t>tumören</a:t>
            </a:r>
            <a:r>
              <a:rPr lang="en-US" dirty="0"/>
              <a:t> “</a:t>
            </a:r>
            <a:r>
              <a:rPr lang="en-US" dirty="0" err="1"/>
              <a:t>laddas</a:t>
            </a:r>
            <a:r>
              <a:rPr lang="en-US" dirty="0"/>
              <a:t>” </a:t>
            </a:r>
            <a:r>
              <a:rPr lang="en-US" dirty="0" err="1"/>
              <a:t>och</a:t>
            </a:r>
            <a:r>
              <a:rPr lang="en-US" dirty="0"/>
              <a:t> </a:t>
            </a:r>
            <a:r>
              <a:rPr lang="en-US" dirty="0" err="1"/>
              <a:t>därmed</a:t>
            </a:r>
            <a:r>
              <a:rPr lang="en-US" dirty="0"/>
              <a:t> </a:t>
            </a:r>
            <a:r>
              <a:rPr lang="en-US" dirty="0" err="1"/>
              <a:t>aktiv</a:t>
            </a:r>
            <a:r>
              <a:rPr lang="en-US" dirty="0"/>
              <a:t> </a:t>
            </a:r>
            <a:r>
              <a:rPr lang="en-US" dirty="0" err="1"/>
              <a:t>jmf</a:t>
            </a:r>
            <a:r>
              <a:rPr lang="en-US" dirty="0"/>
              <a:t> med C, </a:t>
            </a:r>
            <a:r>
              <a:rPr lang="en-US" dirty="0" err="1"/>
              <a:t>som</a:t>
            </a:r>
            <a:r>
              <a:rPr lang="en-US" dirty="0"/>
              <a:t> </a:t>
            </a:r>
            <a:r>
              <a:rPr lang="en-US" dirty="0" err="1"/>
              <a:t>är</a:t>
            </a:r>
            <a:r>
              <a:rPr lang="en-US" dirty="0"/>
              <a:t> </a:t>
            </a:r>
            <a:r>
              <a:rPr lang="en-US" dirty="0" err="1"/>
              <a:t>samma</a:t>
            </a:r>
            <a:r>
              <a:rPr lang="en-US" dirty="0"/>
              <a:t> T1-viktat </a:t>
            </a:r>
            <a:r>
              <a:rPr lang="en-US" dirty="0" err="1"/>
              <a:t>bild</a:t>
            </a:r>
            <a:r>
              <a:rPr lang="en-US" dirty="0"/>
              <a:t> </a:t>
            </a:r>
            <a:r>
              <a:rPr lang="en-US" dirty="0" err="1"/>
              <a:t>utna</a:t>
            </a:r>
            <a:r>
              <a:rPr lang="en-US" dirty="0"/>
              <a:t> contrast.</a:t>
            </a:r>
          </a:p>
          <a:p>
            <a:endParaRPr lang="en-US" dirty="0"/>
          </a:p>
          <a:p>
            <a:endParaRPr lang="en-US" dirty="0"/>
          </a:p>
        </p:txBody>
      </p:sp>
      <p:sp>
        <p:nvSpPr>
          <p:cNvPr id="4" name="Slide Number Placeholder 3"/>
          <p:cNvSpPr>
            <a:spLocks noGrp="1"/>
          </p:cNvSpPr>
          <p:nvPr>
            <p:ph type="sldNum" sz="quarter" idx="5"/>
          </p:nvPr>
        </p:nvSpPr>
        <p:spPr/>
        <p:txBody>
          <a:bodyPr/>
          <a:lstStyle/>
          <a:p>
            <a:fld id="{2A0BB561-37AC-420B-8BB5-397D2797287D}" type="slidenum">
              <a:rPr lang="en-US" smtClean="0"/>
              <a:t>4</a:t>
            </a:fld>
            <a:endParaRPr lang="en-US"/>
          </a:p>
        </p:txBody>
      </p:sp>
    </p:spTree>
    <p:extLst>
      <p:ext uri="{BB962C8B-B14F-4D97-AF65-F5344CB8AC3E}">
        <p14:creationId xmlns:p14="http://schemas.microsoft.com/office/powerpoint/2010/main" val="2695354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Med exotiska kontraster som diffusion och </a:t>
            </a:r>
            <a:r>
              <a:rPr lang="sv-SE" dirty="0" err="1"/>
              <a:t>perfusions</a:t>
            </a:r>
            <a:r>
              <a:rPr lang="sv-SE" dirty="0"/>
              <a:t>-viktat tumörer ser vi mer detaljerat konsistensen av en tumör.</a:t>
            </a:r>
          </a:p>
          <a:p>
            <a:endParaRPr lang="sv-SE" dirty="0"/>
          </a:p>
          <a:p>
            <a:r>
              <a:rPr lang="sv-SE" dirty="0"/>
              <a:t>Detta exempel visar att genom olika diffusion och </a:t>
            </a:r>
            <a:r>
              <a:rPr lang="sv-SE" dirty="0" err="1"/>
              <a:t>perfusionsbilder</a:t>
            </a:r>
            <a:r>
              <a:rPr lang="sv-SE" dirty="0"/>
              <a:t> (f) kan man enkelt nog se tumören som visas för det mesta dels består av nekros i mitten medans bara den yttre lager av tumören lever och växer aggressivt.</a:t>
            </a:r>
            <a:endParaRPr lang="en-US" dirty="0"/>
          </a:p>
        </p:txBody>
      </p:sp>
      <p:sp>
        <p:nvSpPr>
          <p:cNvPr id="4" name="Slide Number Placeholder 3"/>
          <p:cNvSpPr>
            <a:spLocks noGrp="1"/>
          </p:cNvSpPr>
          <p:nvPr>
            <p:ph type="sldNum" sz="quarter" idx="5"/>
          </p:nvPr>
        </p:nvSpPr>
        <p:spPr/>
        <p:txBody>
          <a:bodyPr/>
          <a:lstStyle/>
          <a:p>
            <a:fld id="{2A0BB561-37AC-420B-8BB5-397D2797287D}" type="slidenum">
              <a:rPr lang="en-US" smtClean="0"/>
              <a:t>5</a:t>
            </a:fld>
            <a:endParaRPr lang="en-US"/>
          </a:p>
        </p:txBody>
      </p:sp>
    </p:spTree>
    <p:extLst>
      <p:ext uri="{BB962C8B-B14F-4D97-AF65-F5344CB8AC3E}">
        <p14:creationId xmlns:p14="http://schemas.microsoft.com/office/powerpoint/2010/main" val="3219892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En anmärkning för </a:t>
            </a:r>
            <a:r>
              <a:rPr lang="sv-SE" dirty="0" err="1"/>
              <a:t>perfusionsviktade</a:t>
            </a:r>
            <a:r>
              <a:rPr lang="sv-SE" dirty="0"/>
              <a:t> bilder.</a:t>
            </a:r>
          </a:p>
          <a:p>
            <a:endParaRPr lang="sv-SE" dirty="0"/>
          </a:p>
          <a:p>
            <a:r>
              <a:rPr lang="sv-SE" dirty="0"/>
              <a:t>Oftast är dessa bilder generade av injektion av </a:t>
            </a:r>
            <a:r>
              <a:rPr lang="sv-SE" dirty="0" err="1"/>
              <a:t>Gd</a:t>
            </a:r>
            <a:r>
              <a:rPr lang="sv-SE" dirty="0"/>
              <a:t>-baserad kontrastmedel. Det finns </a:t>
            </a:r>
            <a:r>
              <a:rPr lang="sv-SE" dirty="0" err="1"/>
              <a:t>Arterial</a:t>
            </a:r>
            <a:r>
              <a:rPr lang="sv-SE" dirty="0"/>
              <a:t> Spin </a:t>
            </a:r>
            <a:r>
              <a:rPr lang="sv-SE" dirty="0" err="1"/>
              <a:t>Labelling</a:t>
            </a:r>
            <a:r>
              <a:rPr lang="sv-SE" dirty="0"/>
              <a:t> (ASL) som kan göra det utan, men med sämre upplösning och signal… Men detta går vi inte på just nu.</a:t>
            </a:r>
          </a:p>
          <a:p>
            <a:endParaRPr lang="sv-SE" dirty="0"/>
          </a:p>
          <a:p>
            <a:r>
              <a:rPr lang="sv-SE" dirty="0"/>
              <a:t>Poängen är dessa bilder är inte trivialt att ta. Det behövs kontrastmedel, som oftast är inte problemet i sig eftersom de flesta kliniska </a:t>
            </a:r>
            <a:r>
              <a:rPr lang="sv-SE" dirty="0" err="1"/>
              <a:t>protokol</a:t>
            </a:r>
            <a:r>
              <a:rPr lang="sv-SE" dirty="0"/>
              <a:t> använder sig av kontrast. Men man måste injicera allt på en gång, under tiden när man tar många bilder i serie. Data måste sedan efter-behandlas med olika modeller för att genera sådana färgglada bilder.</a:t>
            </a:r>
          </a:p>
          <a:p>
            <a:endParaRPr lang="sv-SE" dirty="0"/>
          </a:p>
          <a:p>
            <a:r>
              <a:rPr lang="sv-SE" dirty="0"/>
              <a:t>Man gör detta för att </a:t>
            </a:r>
            <a:r>
              <a:rPr lang="sv-SE" dirty="0" err="1"/>
              <a:t>perrfusionsbilder</a:t>
            </a:r>
            <a:r>
              <a:rPr lang="sv-SE" dirty="0"/>
              <a:t> är väldigt kraftfulla. Här ser man </a:t>
            </a:r>
            <a:r>
              <a:rPr lang="sv-SE" dirty="0" err="1"/>
              <a:t>perfusionsbilder</a:t>
            </a:r>
            <a:r>
              <a:rPr lang="sv-SE" dirty="0"/>
              <a:t> för </a:t>
            </a:r>
            <a:r>
              <a:rPr lang="sv-SE" dirty="0" err="1"/>
              <a:t>staging</a:t>
            </a:r>
            <a:r>
              <a:rPr lang="sv-SE" dirty="0"/>
              <a:t>, eller gradering, av tumörer. </a:t>
            </a:r>
          </a:p>
          <a:p>
            <a:endParaRPr lang="sv-SE" dirty="0"/>
          </a:p>
          <a:p>
            <a:r>
              <a:rPr lang="sv-SE" dirty="0"/>
              <a:t>Det korta versionen är att generellt sätt ju mer </a:t>
            </a:r>
            <a:r>
              <a:rPr lang="sv-SE" dirty="0" err="1"/>
              <a:t>perfusion</a:t>
            </a:r>
            <a:r>
              <a:rPr lang="sv-SE" dirty="0"/>
              <a:t> inom en tumör, dess mer aggressivt växande den är (tumörer behöver blod att föra till sig näring för att växa). A visar en grad II, B grad II, och C grad IV. Detta ser man oftast inte med endaste T1 och T2 viktade bilder.</a:t>
            </a:r>
            <a:endParaRPr lang="en-US" dirty="0"/>
          </a:p>
        </p:txBody>
      </p:sp>
      <p:sp>
        <p:nvSpPr>
          <p:cNvPr id="4" name="Slide Number Placeholder 3"/>
          <p:cNvSpPr>
            <a:spLocks noGrp="1"/>
          </p:cNvSpPr>
          <p:nvPr>
            <p:ph type="sldNum" sz="quarter" idx="5"/>
          </p:nvPr>
        </p:nvSpPr>
        <p:spPr/>
        <p:txBody>
          <a:bodyPr/>
          <a:lstStyle/>
          <a:p>
            <a:fld id="{2A0BB561-37AC-420B-8BB5-397D2797287D}" type="slidenum">
              <a:rPr lang="en-US" smtClean="0"/>
              <a:t>6</a:t>
            </a:fld>
            <a:endParaRPr lang="en-US"/>
          </a:p>
        </p:txBody>
      </p:sp>
    </p:spTree>
    <p:extLst>
      <p:ext uri="{BB962C8B-B14F-4D97-AF65-F5344CB8AC3E}">
        <p14:creationId xmlns:p14="http://schemas.microsoft.com/office/powerpoint/2010/main" val="2962519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Vi har nu bara pratat om diagnos av tumörer, och sedan gradering av tumörer (när vi har hittat en).</a:t>
            </a:r>
          </a:p>
          <a:p>
            <a:endParaRPr lang="sv-SE" dirty="0"/>
          </a:p>
          <a:p>
            <a:r>
              <a:rPr lang="sv-SE" dirty="0"/>
              <a:t>Vi går in nu till vad vi kan göra åt det. MR är, som nästan alla andra radiologiska modaliteter, en diagnostisk verktyg och inte terapeutisk, men MR kan ändå hjälpa terapeutiska åtgärd.</a:t>
            </a:r>
          </a:p>
          <a:p>
            <a:endParaRPr lang="sv-SE" dirty="0"/>
          </a:p>
          <a:p>
            <a:r>
              <a:rPr lang="sv-SE" dirty="0"/>
              <a:t>Här ser vi funktionell MR i samband med prekirurgisk planering för borttagning av tumör. </a:t>
            </a:r>
          </a:p>
          <a:p>
            <a:endParaRPr lang="sv-SE" dirty="0"/>
          </a:p>
          <a:p>
            <a:r>
              <a:rPr lang="sv-SE" dirty="0"/>
              <a:t>Tanken är att det skulle vara bra för kirurgen att veta kritiska områden i hjärnan för att undvika skada dessa under operation. Här ser vi motorcortex, områden om aktiveras när man rör sina händer som ligger farligt nära en tumör.</a:t>
            </a:r>
            <a:endParaRPr lang="en-US" dirty="0"/>
          </a:p>
        </p:txBody>
      </p:sp>
      <p:sp>
        <p:nvSpPr>
          <p:cNvPr id="4" name="Slide Number Placeholder 3"/>
          <p:cNvSpPr>
            <a:spLocks noGrp="1"/>
          </p:cNvSpPr>
          <p:nvPr>
            <p:ph type="sldNum" sz="quarter" idx="5"/>
          </p:nvPr>
        </p:nvSpPr>
        <p:spPr/>
        <p:txBody>
          <a:bodyPr/>
          <a:lstStyle/>
          <a:p>
            <a:fld id="{2A0BB561-37AC-420B-8BB5-397D2797287D}" type="slidenum">
              <a:rPr lang="en-US" smtClean="0"/>
              <a:t>7</a:t>
            </a:fld>
            <a:endParaRPr lang="en-US"/>
          </a:p>
        </p:txBody>
      </p:sp>
    </p:spTree>
    <p:extLst>
      <p:ext uri="{BB962C8B-B14F-4D97-AF65-F5344CB8AC3E}">
        <p14:creationId xmlns:p14="http://schemas.microsoft.com/office/powerpoint/2010/main" val="1671751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I samma linje som fMRI används DTI (</a:t>
            </a:r>
            <a:r>
              <a:rPr lang="sv-SE" dirty="0" err="1"/>
              <a:t>diffusionstraktografi</a:t>
            </a:r>
            <a:r>
              <a:rPr lang="sv-SE" dirty="0"/>
              <a:t>) för att kartlägga så kallad </a:t>
            </a:r>
            <a:r>
              <a:rPr lang="sv-SE" dirty="0" err="1"/>
              <a:t>white-matter</a:t>
            </a:r>
            <a:r>
              <a:rPr lang="sv-SE" dirty="0"/>
              <a:t> fiber </a:t>
            </a:r>
            <a:r>
              <a:rPr lang="sv-SE" dirty="0" err="1"/>
              <a:t>tracts</a:t>
            </a:r>
            <a:r>
              <a:rPr lang="sv-SE" dirty="0"/>
              <a:t>. Dessa områden kan ses som informations banor som kopplar ihop olika funktionella delar (som visas genom tex fMRI).  </a:t>
            </a:r>
          </a:p>
          <a:p>
            <a:endParaRPr lang="sv-SE" dirty="0"/>
          </a:p>
          <a:p>
            <a:r>
              <a:rPr lang="sv-SE" dirty="0"/>
              <a:t>En funktionell område i hjärnan kan inte fungera utan dessa banor som kopplar ihop dessa med andra delar, så dessa måste undvika skada också under operation.</a:t>
            </a:r>
          </a:p>
          <a:p>
            <a:endParaRPr lang="en-US" dirty="0"/>
          </a:p>
          <a:p>
            <a:r>
              <a:rPr lang="en-US" dirty="0"/>
              <a:t>Till </a:t>
            </a:r>
            <a:r>
              <a:rPr lang="en-US" dirty="0" err="1"/>
              <a:t>vänster</a:t>
            </a:r>
            <a:r>
              <a:rPr lang="en-US" dirty="0"/>
              <a:t> ser man (lite </a:t>
            </a:r>
            <a:r>
              <a:rPr lang="en-US" dirty="0" err="1"/>
              <a:t>snyggt</a:t>
            </a:r>
            <a:r>
              <a:rPr lang="en-US" dirty="0"/>
              <a:t>) </a:t>
            </a:r>
            <a:r>
              <a:rPr lang="en-US" dirty="0" err="1"/>
              <a:t>att</a:t>
            </a:r>
            <a:r>
              <a:rPr lang="en-US" dirty="0"/>
              <a:t> </a:t>
            </a:r>
            <a:r>
              <a:rPr lang="en-US" dirty="0" err="1"/>
              <a:t>en</a:t>
            </a:r>
            <a:r>
              <a:rPr lang="en-US" dirty="0"/>
              <a:t> </a:t>
            </a:r>
            <a:r>
              <a:rPr lang="en-US" dirty="0" err="1"/>
              <a:t>tumör</a:t>
            </a:r>
            <a:r>
              <a:rPr lang="en-US" dirty="0"/>
              <a:t> (visas </a:t>
            </a:r>
            <a:r>
              <a:rPr lang="en-US" dirty="0" err="1"/>
              <a:t>blå</a:t>
            </a:r>
            <a:r>
              <a:rPr lang="en-US" dirty="0"/>
              <a:t>) </a:t>
            </a:r>
            <a:r>
              <a:rPr lang="en-US" dirty="0" err="1"/>
              <a:t>och</a:t>
            </a:r>
            <a:r>
              <a:rPr lang="en-US" dirty="0"/>
              <a:t> </a:t>
            </a:r>
            <a:r>
              <a:rPr lang="en-US" dirty="0" err="1"/>
              <a:t>närliggande</a:t>
            </a:r>
            <a:r>
              <a:rPr lang="en-US" dirty="0"/>
              <a:t> fiber </a:t>
            </a:r>
            <a:r>
              <a:rPr lang="en-US" dirty="0" err="1"/>
              <a:t>som</a:t>
            </a:r>
            <a:r>
              <a:rPr lang="en-US" dirty="0"/>
              <a:t> </a:t>
            </a:r>
            <a:r>
              <a:rPr lang="en-US" dirty="0" err="1"/>
              <a:t>tillhör</a:t>
            </a:r>
            <a:r>
              <a:rPr lang="en-US" dirty="0"/>
              <a:t> </a:t>
            </a:r>
            <a:r>
              <a:rPr lang="en-US" dirty="0" err="1"/>
              <a:t>motorcortex</a:t>
            </a:r>
            <a:r>
              <a:rPr lang="en-US" dirty="0"/>
              <a:t> (</a:t>
            </a:r>
            <a:r>
              <a:rPr lang="en-US" dirty="0" err="1"/>
              <a:t>rörelse</a:t>
            </a:r>
            <a:r>
              <a:rPr lang="en-US" dirty="0"/>
              <a:t>), </a:t>
            </a:r>
            <a:r>
              <a:rPr lang="en-US" dirty="0" err="1"/>
              <a:t>mest</a:t>
            </a:r>
            <a:r>
              <a:rPr lang="en-US" dirty="0"/>
              <a:t> </a:t>
            </a:r>
            <a:r>
              <a:rPr lang="en-US" dirty="0" err="1"/>
              <a:t>sannolikt</a:t>
            </a:r>
            <a:r>
              <a:rPr lang="en-US" dirty="0"/>
              <a:t> till </a:t>
            </a:r>
            <a:r>
              <a:rPr lang="en-US" dirty="0" err="1"/>
              <a:t>fotrörelse</a:t>
            </a:r>
            <a:r>
              <a:rPr lang="en-US" dirty="0"/>
              <a:t>, </a:t>
            </a:r>
            <a:r>
              <a:rPr lang="en-US" dirty="0" err="1"/>
              <a:t>och</a:t>
            </a:r>
            <a:r>
              <a:rPr lang="en-US" dirty="0"/>
              <a:t> till </a:t>
            </a:r>
            <a:r>
              <a:rPr lang="en-US" dirty="0" err="1"/>
              <a:t>höger</a:t>
            </a:r>
            <a:r>
              <a:rPr lang="en-US" dirty="0"/>
              <a:t> </a:t>
            </a:r>
            <a:r>
              <a:rPr lang="en-US" dirty="0" err="1"/>
              <a:t>en</a:t>
            </a:r>
            <a:r>
              <a:rPr lang="en-US" dirty="0"/>
              <a:t> </a:t>
            </a:r>
            <a:r>
              <a:rPr lang="en-US" dirty="0" err="1"/>
              <a:t>stor</a:t>
            </a:r>
            <a:r>
              <a:rPr lang="en-US" dirty="0"/>
              <a:t> </a:t>
            </a:r>
            <a:r>
              <a:rPr lang="en-US" dirty="0" err="1"/>
              <a:t>tumör</a:t>
            </a:r>
            <a:r>
              <a:rPr lang="en-US" dirty="0"/>
              <a:t> </a:t>
            </a:r>
            <a:r>
              <a:rPr lang="en-US" dirty="0" err="1"/>
              <a:t>som</a:t>
            </a:r>
            <a:r>
              <a:rPr lang="en-US" dirty="0"/>
              <a:t> ligger mitt I </a:t>
            </a:r>
            <a:r>
              <a:rPr lang="en-US" dirty="0" err="1"/>
              <a:t>motorcortexen</a:t>
            </a:r>
            <a:r>
              <a:rPr lang="en-US" dirty="0"/>
              <a:t> med </a:t>
            </a:r>
            <a:r>
              <a:rPr lang="en-US" dirty="0" err="1"/>
              <a:t>kritiska</a:t>
            </a:r>
            <a:r>
              <a:rPr lang="en-US" dirty="0"/>
              <a:t> </a:t>
            </a:r>
            <a:r>
              <a:rPr lang="en-US" dirty="0" err="1"/>
              <a:t>fibrer</a:t>
            </a:r>
            <a:r>
              <a:rPr lang="en-US" dirty="0"/>
              <a:t> </a:t>
            </a:r>
            <a:r>
              <a:rPr lang="en-US" dirty="0" err="1"/>
              <a:t>som</a:t>
            </a:r>
            <a:r>
              <a:rPr lang="en-US" dirty="0"/>
              <a:t> </a:t>
            </a:r>
            <a:r>
              <a:rPr lang="en-US" dirty="0" err="1"/>
              <a:t>knuffades</a:t>
            </a:r>
            <a:r>
              <a:rPr lang="en-US" dirty="0"/>
              <a:t> in medial </a:t>
            </a:r>
            <a:r>
              <a:rPr lang="en-US" dirty="0" err="1"/>
              <a:t>och</a:t>
            </a:r>
            <a:r>
              <a:rPr lang="en-US" dirty="0"/>
              <a:t> posterior. </a:t>
            </a:r>
            <a:r>
              <a:rPr lang="en-US" dirty="0" err="1"/>
              <a:t>Då</a:t>
            </a:r>
            <a:r>
              <a:rPr lang="en-US" dirty="0"/>
              <a:t> vet </a:t>
            </a:r>
            <a:r>
              <a:rPr lang="en-US" dirty="0" err="1"/>
              <a:t>kirurgen</a:t>
            </a:r>
            <a:r>
              <a:rPr lang="en-US" dirty="0"/>
              <a:t> </a:t>
            </a:r>
            <a:r>
              <a:rPr lang="en-US" dirty="0" err="1"/>
              <a:t>innan</a:t>
            </a:r>
            <a:r>
              <a:rPr lang="en-US" dirty="0"/>
              <a:t> </a:t>
            </a:r>
            <a:r>
              <a:rPr lang="en-US" dirty="0" err="1"/>
              <a:t>att</a:t>
            </a:r>
            <a:r>
              <a:rPr lang="en-US" dirty="0"/>
              <a:t> </a:t>
            </a:r>
            <a:r>
              <a:rPr lang="en-US" dirty="0" err="1"/>
              <a:t>unvika</a:t>
            </a:r>
            <a:r>
              <a:rPr lang="en-US" dirty="0"/>
              <a:t> </a:t>
            </a:r>
            <a:r>
              <a:rPr lang="en-US" dirty="0" err="1"/>
              <a:t>komma</a:t>
            </a:r>
            <a:r>
              <a:rPr lang="en-US" dirty="0"/>
              <a:t> </a:t>
            </a:r>
            <a:r>
              <a:rPr lang="en-US" dirty="0" err="1"/>
              <a:t>åt</a:t>
            </a:r>
            <a:r>
              <a:rPr lang="en-US" dirty="0"/>
              <a:t> </a:t>
            </a:r>
            <a:r>
              <a:rPr lang="en-US" dirty="0" err="1"/>
              <a:t>tumören</a:t>
            </a:r>
            <a:r>
              <a:rPr lang="en-US" dirty="0"/>
              <a:t> </a:t>
            </a:r>
            <a:r>
              <a:rPr lang="en-US" dirty="0" err="1"/>
              <a:t>från</a:t>
            </a:r>
            <a:r>
              <a:rPr lang="en-US" dirty="0"/>
              <a:t> den </a:t>
            </a:r>
            <a:r>
              <a:rPr lang="en-US" dirty="0" err="1"/>
              <a:t>riktningen</a:t>
            </a:r>
            <a:r>
              <a:rPr lang="en-US" dirty="0"/>
              <a:t> </a:t>
            </a:r>
            <a:r>
              <a:rPr lang="en-US" dirty="0" err="1"/>
              <a:t>för</a:t>
            </a:r>
            <a:r>
              <a:rPr lang="en-US" dirty="0"/>
              <a:t> </a:t>
            </a:r>
            <a:r>
              <a:rPr lang="en-US" dirty="0" err="1"/>
              <a:t>att</a:t>
            </a:r>
            <a:r>
              <a:rPr lang="en-US" dirty="0"/>
              <a:t> </a:t>
            </a:r>
            <a:r>
              <a:rPr lang="en-US" dirty="0" err="1"/>
              <a:t>undvika</a:t>
            </a:r>
            <a:r>
              <a:rPr lang="en-US" dirty="0"/>
              <a:t> </a:t>
            </a:r>
            <a:r>
              <a:rPr lang="en-US" dirty="0" err="1"/>
              <a:t>skada</a:t>
            </a:r>
            <a:r>
              <a:rPr lang="en-US" dirty="0"/>
              <a:t> </a:t>
            </a:r>
            <a:r>
              <a:rPr lang="en-US" dirty="0" err="1"/>
              <a:t>på</a:t>
            </a:r>
            <a:r>
              <a:rPr lang="en-US" dirty="0"/>
              <a:t> dessa </a:t>
            </a:r>
            <a:r>
              <a:rPr lang="en-US" dirty="0" err="1"/>
              <a:t>fibrer</a:t>
            </a:r>
            <a:r>
              <a:rPr lang="en-US" dirty="0"/>
              <a:t>.</a:t>
            </a:r>
          </a:p>
        </p:txBody>
      </p:sp>
      <p:sp>
        <p:nvSpPr>
          <p:cNvPr id="4" name="Slide Number Placeholder 3"/>
          <p:cNvSpPr>
            <a:spLocks noGrp="1"/>
          </p:cNvSpPr>
          <p:nvPr>
            <p:ph type="sldNum" sz="quarter" idx="5"/>
          </p:nvPr>
        </p:nvSpPr>
        <p:spPr/>
        <p:txBody>
          <a:bodyPr/>
          <a:lstStyle/>
          <a:p>
            <a:fld id="{2A0BB561-37AC-420B-8BB5-397D2797287D}" type="slidenum">
              <a:rPr lang="en-US" smtClean="0"/>
              <a:t>8</a:t>
            </a:fld>
            <a:endParaRPr lang="en-US"/>
          </a:p>
        </p:txBody>
      </p:sp>
    </p:spTree>
    <p:extLst>
      <p:ext uri="{BB962C8B-B14F-4D97-AF65-F5344CB8AC3E}">
        <p14:creationId xmlns:p14="http://schemas.microsoft.com/office/powerpoint/2010/main" val="2278552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Oftast så kombinera man både fMRI och DTI för att få full koll på vad man behöver undvika inför en svår operation</a:t>
            </a:r>
          </a:p>
          <a:p>
            <a:endParaRPr lang="sv-SE" dirty="0"/>
          </a:p>
          <a:p>
            <a:r>
              <a:rPr lang="sv-SE" dirty="0"/>
              <a:t>Jag skulle bara säga att dessa är relativt nya tekniker (MR i sig är betydligt yngre än konceptet att skära upp en människa och ta bort saker som inte tillhör), så kirurger har sina verktyg från andra håll att göra i princip samma sak.</a:t>
            </a:r>
          </a:p>
          <a:p>
            <a:endParaRPr lang="sv-SE" dirty="0"/>
          </a:p>
          <a:p>
            <a:r>
              <a:rPr lang="sv-SE" dirty="0"/>
              <a:t>Men som alla kirurgiska medel, är dessa medel väldigt </a:t>
            </a:r>
            <a:r>
              <a:rPr lang="sv-SE" dirty="0" err="1"/>
              <a:t>invasiva</a:t>
            </a:r>
            <a:r>
              <a:rPr lang="sv-SE" dirty="0"/>
              <a:t>. Det handlar om vakenkirurgier där en patient få spela en gitarr medan kirurgen </a:t>
            </a:r>
            <a:r>
              <a:rPr lang="sv-SE" dirty="0" err="1"/>
              <a:t>probar</a:t>
            </a:r>
            <a:r>
              <a:rPr lang="sv-SE" dirty="0"/>
              <a:t> ens öppen skalle med en magnetisk pulsgenerator tills patienten inte kan spela längre (då kirurgen vet där han inte ska skära och markerar området med vad som kan bäst beskrivas som en </a:t>
            </a:r>
            <a:r>
              <a:rPr lang="sv-SE" dirty="0" err="1"/>
              <a:t>whiteboard</a:t>
            </a:r>
            <a:r>
              <a:rPr lang="sv-SE" dirty="0"/>
              <a:t> penna). Jag har inte mycket tid att gå genom detta nu men att </a:t>
            </a:r>
            <a:r>
              <a:rPr lang="sv-SE" dirty="0" err="1"/>
              <a:t>mappa</a:t>
            </a:r>
            <a:r>
              <a:rPr lang="sv-SE" dirty="0"/>
              <a:t> </a:t>
            </a:r>
            <a:r>
              <a:rPr lang="sv-SE" dirty="0" err="1"/>
              <a:t>white</a:t>
            </a:r>
            <a:r>
              <a:rPr lang="sv-SE" dirty="0"/>
              <a:t> </a:t>
            </a:r>
            <a:r>
              <a:rPr lang="sv-SE" dirty="0" err="1"/>
              <a:t>matter</a:t>
            </a:r>
            <a:r>
              <a:rPr lang="sv-SE" dirty="0"/>
              <a:t> är lika direkt och </a:t>
            </a:r>
            <a:r>
              <a:rPr lang="sv-SE" dirty="0" err="1"/>
              <a:t>invasivt</a:t>
            </a:r>
            <a:r>
              <a:rPr lang="sv-SE" dirty="0"/>
              <a:t>…. Dessutom kan en kirurg bara göra det </a:t>
            </a:r>
            <a:r>
              <a:rPr lang="sv-SE" dirty="0" err="1"/>
              <a:t>yttligt</a:t>
            </a:r>
            <a:r>
              <a:rPr lang="sv-SE" dirty="0"/>
              <a:t>. Detta bidrar till stress i operationssalen för alla involverad, samt extra tid där patienten saknar delar av in skallben (mer risk)</a:t>
            </a:r>
          </a:p>
          <a:p>
            <a:endParaRPr lang="sv-SE" dirty="0"/>
          </a:p>
          <a:p>
            <a:r>
              <a:rPr lang="sv-SE" dirty="0"/>
              <a:t>fMRI och DTI är helt </a:t>
            </a:r>
            <a:r>
              <a:rPr lang="sv-SE" dirty="0" err="1"/>
              <a:t>ickeinvasiva</a:t>
            </a:r>
            <a:r>
              <a:rPr lang="sv-SE" dirty="0"/>
              <a:t> (behöver inte ens kontrastmedel), och kan göra det i förväg så en kirurg kan sitta i lugn och ro för att planera. Oftast använder en kirurg bägge metoderna (så ni vet att fMRI/DTI ersätter inte andra tekniker helt i nuläget)… Men de hjälper oftast än ej.</a:t>
            </a:r>
          </a:p>
          <a:p>
            <a:endParaRPr lang="sv-SE" dirty="0"/>
          </a:p>
          <a:p>
            <a:endParaRPr lang="en-US" dirty="0"/>
          </a:p>
        </p:txBody>
      </p:sp>
      <p:sp>
        <p:nvSpPr>
          <p:cNvPr id="4" name="Slide Number Placeholder 3"/>
          <p:cNvSpPr>
            <a:spLocks noGrp="1"/>
          </p:cNvSpPr>
          <p:nvPr>
            <p:ph type="sldNum" sz="quarter" idx="5"/>
          </p:nvPr>
        </p:nvSpPr>
        <p:spPr/>
        <p:txBody>
          <a:bodyPr/>
          <a:lstStyle/>
          <a:p>
            <a:fld id="{2A0BB561-37AC-420B-8BB5-397D2797287D}" type="slidenum">
              <a:rPr lang="en-US" smtClean="0"/>
              <a:t>9</a:t>
            </a:fld>
            <a:endParaRPr lang="en-US"/>
          </a:p>
        </p:txBody>
      </p:sp>
    </p:spTree>
    <p:extLst>
      <p:ext uri="{BB962C8B-B14F-4D97-AF65-F5344CB8AC3E}">
        <p14:creationId xmlns:p14="http://schemas.microsoft.com/office/powerpoint/2010/main" val="3969650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0C0E1A7-3724-4F97-9621-5C060E1AC858}" type="datetimeFigureOut">
              <a:rPr lang="en-US" smtClean="0"/>
              <a:t>4/26/2021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B4206FF-14B5-45D9-BA23-AFB470174647}" type="slidenum">
              <a:rPr lang="en-US" smtClean="0"/>
              <a:t>‹#›</a:t>
            </a:fld>
            <a:endParaRPr lang="en-US" dirty="0"/>
          </a:p>
        </p:txBody>
      </p:sp>
    </p:spTree>
    <p:extLst>
      <p:ext uri="{BB962C8B-B14F-4D97-AF65-F5344CB8AC3E}">
        <p14:creationId xmlns:p14="http://schemas.microsoft.com/office/powerpoint/2010/main" val="3403926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C0E1A7-3724-4F97-9621-5C060E1AC858}" type="datetimeFigureOut">
              <a:rPr lang="en-US" smtClean="0"/>
              <a:t>4/26/2021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B4206FF-14B5-45D9-BA23-AFB470174647}" type="slidenum">
              <a:rPr lang="en-US" smtClean="0"/>
              <a:t>‹#›</a:t>
            </a:fld>
            <a:endParaRPr lang="en-US" dirty="0"/>
          </a:p>
        </p:txBody>
      </p:sp>
    </p:spTree>
    <p:extLst>
      <p:ext uri="{BB962C8B-B14F-4D97-AF65-F5344CB8AC3E}">
        <p14:creationId xmlns:p14="http://schemas.microsoft.com/office/powerpoint/2010/main" val="2746255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C0E1A7-3724-4F97-9621-5C060E1AC858}" type="datetimeFigureOut">
              <a:rPr lang="en-US" smtClean="0"/>
              <a:t>4/26/2021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B4206FF-14B5-45D9-BA23-AFB470174647}" type="slidenum">
              <a:rPr lang="en-US" smtClean="0"/>
              <a:t>‹#›</a:t>
            </a:fld>
            <a:endParaRPr lang="en-US" dirty="0"/>
          </a:p>
        </p:txBody>
      </p:sp>
    </p:spTree>
    <p:extLst>
      <p:ext uri="{BB962C8B-B14F-4D97-AF65-F5344CB8AC3E}">
        <p14:creationId xmlns:p14="http://schemas.microsoft.com/office/powerpoint/2010/main" val="3039090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C0E1A7-3724-4F97-9621-5C060E1AC858}" type="datetimeFigureOut">
              <a:rPr lang="en-US" smtClean="0"/>
              <a:t>4/26/2021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B4206FF-14B5-45D9-BA23-AFB470174647}" type="slidenum">
              <a:rPr lang="en-US" smtClean="0"/>
              <a:t>‹#›</a:t>
            </a:fld>
            <a:endParaRPr lang="en-US" dirty="0"/>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2936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C0E1A7-3724-4F97-9621-5C060E1AC858}" type="datetimeFigureOut">
              <a:rPr lang="en-US" smtClean="0"/>
              <a:t>4/26/2021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B4206FF-14B5-45D9-BA23-AFB470174647}" type="slidenum">
              <a:rPr lang="en-US" smtClean="0"/>
              <a:t>‹#›</a:t>
            </a:fld>
            <a:endParaRPr lang="en-US" dirty="0"/>
          </a:p>
        </p:txBody>
      </p:sp>
    </p:spTree>
    <p:extLst>
      <p:ext uri="{BB962C8B-B14F-4D97-AF65-F5344CB8AC3E}">
        <p14:creationId xmlns:p14="http://schemas.microsoft.com/office/powerpoint/2010/main" val="3320469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0C0E1A7-3724-4F97-9621-5C060E1AC858}" type="datetimeFigureOut">
              <a:rPr lang="en-US" smtClean="0"/>
              <a:t>4/26/2021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B4206FF-14B5-45D9-BA23-AFB470174647}" type="slidenum">
              <a:rPr lang="en-US" smtClean="0"/>
              <a:t>‹#›</a:t>
            </a:fld>
            <a:endParaRPr lang="en-US" dirty="0"/>
          </a:p>
        </p:txBody>
      </p:sp>
    </p:spTree>
    <p:extLst>
      <p:ext uri="{BB962C8B-B14F-4D97-AF65-F5344CB8AC3E}">
        <p14:creationId xmlns:p14="http://schemas.microsoft.com/office/powerpoint/2010/main" val="1326213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0C0E1A7-3724-4F97-9621-5C060E1AC858}" type="datetimeFigureOut">
              <a:rPr lang="en-US" smtClean="0"/>
              <a:t>4/26/2021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B4206FF-14B5-45D9-BA23-AFB470174647}" type="slidenum">
              <a:rPr lang="en-US" smtClean="0"/>
              <a:t>‹#›</a:t>
            </a:fld>
            <a:endParaRPr lang="en-US" dirty="0"/>
          </a:p>
        </p:txBody>
      </p:sp>
    </p:spTree>
    <p:extLst>
      <p:ext uri="{BB962C8B-B14F-4D97-AF65-F5344CB8AC3E}">
        <p14:creationId xmlns:p14="http://schemas.microsoft.com/office/powerpoint/2010/main" val="291689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C0E1A7-3724-4F97-9621-5C060E1AC858}" type="datetimeFigureOut">
              <a:rPr lang="en-US" smtClean="0"/>
              <a:t>4/26/2021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B4206FF-14B5-45D9-BA23-AFB470174647}" type="slidenum">
              <a:rPr lang="en-US" smtClean="0"/>
              <a:t>‹#›</a:t>
            </a:fld>
            <a:endParaRPr lang="en-US" dirty="0"/>
          </a:p>
        </p:txBody>
      </p:sp>
    </p:spTree>
    <p:extLst>
      <p:ext uri="{BB962C8B-B14F-4D97-AF65-F5344CB8AC3E}">
        <p14:creationId xmlns:p14="http://schemas.microsoft.com/office/powerpoint/2010/main" val="14516408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C0E1A7-3724-4F97-9621-5C060E1AC858}" type="datetimeFigureOut">
              <a:rPr lang="en-US" smtClean="0"/>
              <a:t>4/26/2021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B4206FF-14B5-45D9-BA23-AFB470174647}" type="slidenum">
              <a:rPr lang="en-US" smtClean="0"/>
              <a:t>‹#›</a:t>
            </a:fld>
            <a:endParaRPr lang="en-US" dirty="0"/>
          </a:p>
        </p:txBody>
      </p:sp>
    </p:spTree>
    <p:extLst>
      <p:ext uri="{BB962C8B-B14F-4D97-AF65-F5344CB8AC3E}">
        <p14:creationId xmlns:p14="http://schemas.microsoft.com/office/powerpoint/2010/main" val="2516121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C0E1A7-3724-4F97-9621-5C060E1AC858}" type="datetimeFigureOut">
              <a:rPr lang="en-US" smtClean="0"/>
              <a:t>4/26/2021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B4206FF-14B5-45D9-BA23-AFB470174647}" type="slidenum">
              <a:rPr lang="en-US" smtClean="0"/>
              <a:t>‹#›</a:t>
            </a:fld>
            <a:endParaRPr lang="en-US" dirty="0"/>
          </a:p>
        </p:txBody>
      </p:sp>
    </p:spTree>
    <p:extLst>
      <p:ext uri="{BB962C8B-B14F-4D97-AF65-F5344CB8AC3E}">
        <p14:creationId xmlns:p14="http://schemas.microsoft.com/office/powerpoint/2010/main" val="4117809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C0E1A7-3724-4F97-9621-5C060E1AC858}" type="datetimeFigureOut">
              <a:rPr lang="en-US" smtClean="0"/>
              <a:t>4/26/2021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B4206FF-14B5-45D9-BA23-AFB470174647}" type="slidenum">
              <a:rPr lang="en-US" smtClean="0"/>
              <a:t>‹#›</a:t>
            </a:fld>
            <a:endParaRPr lang="en-US" dirty="0"/>
          </a:p>
        </p:txBody>
      </p:sp>
    </p:spTree>
    <p:extLst>
      <p:ext uri="{BB962C8B-B14F-4D97-AF65-F5344CB8AC3E}">
        <p14:creationId xmlns:p14="http://schemas.microsoft.com/office/powerpoint/2010/main" val="1598025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0C0E1A7-3724-4F97-9621-5C060E1AC858}" type="datetimeFigureOut">
              <a:rPr lang="en-US" smtClean="0"/>
              <a:t>4/26/2021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B4206FF-14B5-45D9-BA23-AFB470174647}" type="slidenum">
              <a:rPr lang="en-US" smtClean="0"/>
              <a:t>‹#›</a:t>
            </a:fld>
            <a:endParaRPr lang="en-US" dirty="0"/>
          </a:p>
        </p:txBody>
      </p:sp>
    </p:spTree>
    <p:extLst>
      <p:ext uri="{BB962C8B-B14F-4D97-AF65-F5344CB8AC3E}">
        <p14:creationId xmlns:p14="http://schemas.microsoft.com/office/powerpoint/2010/main" val="1357866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0C0E1A7-3724-4F97-9621-5C060E1AC858}" type="datetimeFigureOut">
              <a:rPr lang="en-US" smtClean="0"/>
              <a:t>4/26/2021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B4206FF-14B5-45D9-BA23-AFB470174647}" type="slidenum">
              <a:rPr lang="en-US" smtClean="0"/>
              <a:t>‹#›</a:t>
            </a:fld>
            <a:endParaRPr lang="en-US" dirty="0"/>
          </a:p>
        </p:txBody>
      </p:sp>
    </p:spTree>
    <p:extLst>
      <p:ext uri="{BB962C8B-B14F-4D97-AF65-F5344CB8AC3E}">
        <p14:creationId xmlns:p14="http://schemas.microsoft.com/office/powerpoint/2010/main" val="2015358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C0E1A7-3724-4F97-9621-5C060E1AC858}" type="datetimeFigureOut">
              <a:rPr lang="en-US" smtClean="0"/>
              <a:t>4/26/2021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B4206FF-14B5-45D9-BA23-AFB470174647}" type="slidenum">
              <a:rPr lang="en-US" smtClean="0"/>
              <a:t>‹#›</a:t>
            </a:fld>
            <a:endParaRPr lang="en-US" dirty="0"/>
          </a:p>
        </p:txBody>
      </p:sp>
    </p:spTree>
    <p:extLst>
      <p:ext uri="{BB962C8B-B14F-4D97-AF65-F5344CB8AC3E}">
        <p14:creationId xmlns:p14="http://schemas.microsoft.com/office/powerpoint/2010/main" val="590650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C0E1A7-3724-4F97-9621-5C060E1AC858}" type="datetimeFigureOut">
              <a:rPr lang="en-US" smtClean="0"/>
              <a:t>4/26/2021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B4206FF-14B5-45D9-BA23-AFB470174647}" type="slidenum">
              <a:rPr lang="en-US" smtClean="0"/>
              <a:t>‹#›</a:t>
            </a:fld>
            <a:endParaRPr lang="en-US" dirty="0"/>
          </a:p>
        </p:txBody>
      </p:sp>
    </p:spTree>
    <p:extLst>
      <p:ext uri="{BB962C8B-B14F-4D97-AF65-F5344CB8AC3E}">
        <p14:creationId xmlns:p14="http://schemas.microsoft.com/office/powerpoint/2010/main" val="3701707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C0E1A7-3724-4F97-9621-5C060E1AC858}" type="datetimeFigureOut">
              <a:rPr lang="en-US" smtClean="0"/>
              <a:t>4/26/2021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B4206FF-14B5-45D9-BA23-AFB470174647}" type="slidenum">
              <a:rPr lang="en-US" smtClean="0"/>
              <a:t>‹#›</a:t>
            </a:fld>
            <a:endParaRPr lang="en-US" dirty="0"/>
          </a:p>
        </p:txBody>
      </p:sp>
    </p:spTree>
    <p:extLst>
      <p:ext uri="{BB962C8B-B14F-4D97-AF65-F5344CB8AC3E}">
        <p14:creationId xmlns:p14="http://schemas.microsoft.com/office/powerpoint/2010/main" val="1969270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C0E1A7-3724-4F97-9621-5C060E1AC858}" type="datetimeFigureOut">
              <a:rPr lang="en-US" smtClean="0"/>
              <a:t>4/26/2021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B4206FF-14B5-45D9-BA23-AFB470174647}" type="slidenum">
              <a:rPr lang="en-US" smtClean="0"/>
              <a:t>‹#›</a:t>
            </a:fld>
            <a:endParaRPr lang="en-US" dirty="0"/>
          </a:p>
        </p:txBody>
      </p:sp>
    </p:spTree>
    <p:extLst>
      <p:ext uri="{BB962C8B-B14F-4D97-AF65-F5344CB8AC3E}">
        <p14:creationId xmlns:p14="http://schemas.microsoft.com/office/powerpoint/2010/main" val="291056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00C0E1A7-3724-4F97-9621-5C060E1AC858}" type="datetimeFigureOut">
              <a:rPr lang="en-US" smtClean="0"/>
              <a:t>4/26/2021</a:t>
            </a:fld>
            <a:endParaRPr lang="en-US" dirty="0"/>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3B4206FF-14B5-45D9-BA23-AFB470174647}" type="slidenum">
              <a:rPr lang="en-US" smtClean="0"/>
              <a:t>‹#›</a:t>
            </a:fld>
            <a:endParaRPr lang="en-US" dirty="0"/>
          </a:p>
        </p:txBody>
      </p:sp>
    </p:spTree>
    <p:extLst>
      <p:ext uri="{BB962C8B-B14F-4D97-AF65-F5344CB8AC3E}">
        <p14:creationId xmlns:p14="http://schemas.microsoft.com/office/powerpoint/2010/main" val="60768794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25.gi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slideLayout" Target="../slideLayouts/slideLayout4.xml"/><Relationship Id="rId7" Type="http://schemas.openxmlformats.org/officeDocument/2006/relationships/image" Target="../media/image2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jpeg"/><Relationship Id="rId4" Type="http://schemas.openxmlformats.org/officeDocument/2006/relationships/notesSlide" Target="../notesSlides/notesSlide11.xml"/><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28.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slideLayout" Target="../slideLayouts/slideLayout2.xml"/><Relationship Id="rId7" Type="http://schemas.openxmlformats.org/officeDocument/2006/relationships/image" Target="../media/image31.jp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notesSlide" Target="../notesSlides/notesSlide14.xml"/><Relationship Id="rId9" Type="http://schemas.openxmlformats.org/officeDocument/2006/relationships/image" Target="../media/image33.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image" Target="../media/image34.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image" Target="../media/image3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6.png"/><Relationship Id="rId5" Type="http://schemas.openxmlformats.org/officeDocument/2006/relationships/image" Target="../media/image3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6.png"/><Relationship Id="rId5" Type="http://schemas.openxmlformats.org/officeDocument/2006/relationships/image" Target="../media/image37.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slideLayout" Target="../slideLayouts/slideLayout6.xml"/><Relationship Id="rId7" Type="http://schemas.openxmlformats.org/officeDocument/2006/relationships/image" Target="../media/image38.jp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notesSlide" Target="../notesSlides/notesSlide19.xml"/><Relationship Id="rId9" Type="http://schemas.openxmlformats.org/officeDocument/2006/relationships/image" Target="../media/image40.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41.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1.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42.jp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image" Target="../media/image1.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6.png"/><Relationship Id="rId5" Type="http://schemas.openxmlformats.org/officeDocument/2006/relationships/image" Target="../media/image43.jp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6.xml"/><Relationship Id="rId7" Type="http://schemas.openxmlformats.org/officeDocument/2006/relationships/image" Target="../media/image44.jp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image" Target="../media/image1.jpeg"/><Relationship Id="rId4" Type="http://schemas.openxmlformats.org/officeDocument/2006/relationships/notesSlide" Target="../notesSlides/notesSlide23.xml"/><Relationship Id="rId9"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slideLayout" Target="../slideLayouts/slideLayout6.xml"/><Relationship Id="rId7" Type="http://schemas.openxmlformats.org/officeDocument/2006/relationships/image" Target="../media/image46.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notesSlide" Target="../notesSlides/notesSlide24.xml"/><Relationship Id="rId9"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6.png"/><Relationship Id="rId5" Type="http://schemas.openxmlformats.org/officeDocument/2006/relationships/image" Target="../media/image49.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6.xml"/><Relationship Id="rId7" Type="http://schemas.openxmlformats.org/officeDocument/2006/relationships/image" Target="../media/image52.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png"/><Relationship Id="rId11" Type="http://schemas.openxmlformats.org/officeDocument/2006/relationships/image" Target="../media/image6.png"/><Relationship Id="rId5" Type="http://schemas.openxmlformats.org/officeDocument/2006/relationships/image" Target="../media/image1.jpeg"/><Relationship Id="rId10" Type="http://schemas.openxmlformats.org/officeDocument/2006/relationships/image" Target="../media/image55.png"/><Relationship Id="rId4" Type="http://schemas.openxmlformats.org/officeDocument/2006/relationships/notesSlide" Target="../notesSlides/notesSlide27.xml"/><Relationship Id="rId9"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slideLayout" Target="../slideLayouts/slideLayout6.xml"/><Relationship Id="rId7" Type="http://schemas.openxmlformats.org/officeDocument/2006/relationships/image" Target="../media/image58.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png"/><Relationship Id="rId5" Type="http://schemas.openxmlformats.org/officeDocument/2006/relationships/image" Target="../media/image1.jpeg"/><Relationship Id="rId4" Type="http://schemas.openxmlformats.org/officeDocument/2006/relationships/notesSlide" Target="../notesSlides/notesSlide29.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6.jpeg"/><Relationship Id="rId3" Type="http://schemas.openxmlformats.org/officeDocument/2006/relationships/slideLayout" Target="../slideLayouts/slideLayout2.xml"/><Relationship Id="rId7" Type="http://schemas.openxmlformats.org/officeDocument/2006/relationships/image" Target="../media/image10.jpg"/><Relationship Id="rId12" Type="http://schemas.openxmlformats.org/officeDocument/2006/relationships/image" Target="../media/image15.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11" Type="http://schemas.openxmlformats.org/officeDocument/2006/relationships/image" Target="../media/image14.jpg"/><Relationship Id="rId5" Type="http://schemas.openxmlformats.org/officeDocument/2006/relationships/image" Target="../media/image8.jpg"/><Relationship Id="rId10" Type="http://schemas.openxmlformats.org/officeDocument/2006/relationships/image" Target="../media/image13.jpg"/><Relationship Id="rId4" Type="http://schemas.openxmlformats.org/officeDocument/2006/relationships/notesSlide" Target="../notesSlides/notesSlide3.xml"/><Relationship Id="rId9" Type="http://schemas.openxmlformats.org/officeDocument/2006/relationships/image" Target="../media/image12.jpg"/><Relationship Id="rId1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8.xml"/><Relationship Id="rId7" Type="http://schemas.openxmlformats.org/officeDocument/2006/relationships/image" Target="../media/image17.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notesSlide" Target="../notesSlides/notesSlide4.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19.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20.gi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21.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slideLayout" Target="../slideLayouts/slideLayout4.xml"/><Relationship Id="rId7" Type="http://schemas.openxmlformats.org/officeDocument/2006/relationships/image" Target="../media/image22.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jpeg"/><Relationship Id="rId4" Type="http://schemas.openxmlformats.org/officeDocument/2006/relationships/notesSlide" Target="../notesSlides/notesSlide8.xml"/><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24.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124007E-BA57-41B2-8C6B-5E99927F22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4726F8-519C-4746-9341-79C7555DA6C1}"/>
              </a:ext>
            </a:extLst>
          </p:cNvPr>
          <p:cNvSpPr>
            <a:spLocks noGrp="1"/>
          </p:cNvSpPr>
          <p:nvPr>
            <p:ph type="ctrTitle"/>
          </p:nvPr>
        </p:nvSpPr>
        <p:spPr>
          <a:xfrm>
            <a:off x="5179157" y="1099456"/>
            <a:ext cx="6243636" cy="4625558"/>
          </a:xfrm>
          <a:effectLst/>
        </p:spPr>
        <p:txBody>
          <a:bodyPr anchor="ctr">
            <a:normAutofit/>
          </a:bodyPr>
          <a:lstStyle/>
          <a:p>
            <a:pPr algn="l"/>
            <a:r>
              <a:rPr lang="en-US" dirty="0" err="1">
                <a:solidFill>
                  <a:schemeClr val="tx1"/>
                </a:solidFill>
              </a:rPr>
              <a:t>Tillämpningar</a:t>
            </a:r>
            <a:r>
              <a:rPr lang="en-US" dirty="0">
                <a:solidFill>
                  <a:schemeClr val="tx1"/>
                </a:solidFill>
              </a:rPr>
              <a:t> MRT</a:t>
            </a:r>
          </a:p>
        </p:txBody>
      </p:sp>
      <p:sp>
        <p:nvSpPr>
          <p:cNvPr id="10" name="Rectangle 9">
            <a:extLst>
              <a:ext uri="{FF2B5EF4-FFF2-40B4-BE49-F238E27FC236}">
                <a16:creationId xmlns:a16="http://schemas.microsoft.com/office/drawing/2014/main" id="{DE118816-C01D-462E-B0B0-777C21EF60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accent2">
              <a:lumMod val="75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2" name="Rectangle 11">
            <a:extLst>
              <a:ext uri="{FF2B5EF4-FFF2-40B4-BE49-F238E27FC236}">
                <a16:creationId xmlns:a16="http://schemas.microsoft.com/office/drawing/2014/main" id="{255D0BF7-94F4-4437-A2B2-87BAFF86D5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3215640" cy="6858000"/>
          </a:xfrm>
          <a:prstGeom prst="rect">
            <a:avLst/>
          </a:prstGeom>
          <a:solidFill>
            <a:schemeClr val="bg2">
              <a:lumMod val="75000"/>
              <a:lumOff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138442E7-6094-48A4-8306-2207AFF111B1}"/>
              </a:ext>
            </a:extLst>
          </p:cNvPr>
          <p:cNvSpPr>
            <a:spLocks noGrp="1"/>
          </p:cNvSpPr>
          <p:nvPr>
            <p:ph type="subTitle" idx="1"/>
          </p:nvPr>
        </p:nvSpPr>
        <p:spPr>
          <a:xfrm>
            <a:off x="1676305" y="1112685"/>
            <a:ext cx="2733646" cy="4632630"/>
          </a:xfrm>
          <a:effectLst/>
        </p:spPr>
        <p:txBody>
          <a:bodyPr anchor="ctr">
            <a:normAutofit/>
          </a:bodyPr>
          <a:lstStyle/>
          <a:p>
            <a:pPr algn="l"/>
            <a:r>
              <a:rPr lang="en-US" dirty="0"/>
              <a:t>Yanlu Wang</a:t>
            </a:r>
          </a:p>
          <a:p>
            <a:pPr algn="l"/>
            <a:r>
              <a:rPr lang="en-US" dirty="0" err="1"/>
              <a:t>Enh</a:t>
            </a:r>
            <a:r>
              <a:rPr lang="en-US" dirty="0"/>
              <a:t>. MR </a:t>
            </a:r>
            <a:r>
              <a:rPr lang="en-US" dirty="0" err="1"/>
              <a:t>Fysik</a:t>
            </a:r>
            <a:r>
              <a:rPr lang="en-US" dirty="0"/>
              <a:t>, </a:t>
            </a:r>
            <a:r>
              <a:rPr lang="en-US" dirty="0" err="1"/>
              <a:t>Medicinsk</a:t>
            </a:r>
            <a:r>
              <a:rPr lang="en-US" dirty="0"/>
              <a:t> </a:t>
            </a:r>
            <a:r>
              <a:rPr lang="en-US" dirty="0" err="1"/>
              <a:t>Strålningsfysik</a:t>
            </a:r>
            <a:r>
              <a:rPr lang="en-US" dirty="0"/>
              <a:t> </a:t>
            </a:r>
            <a:r>
              <a:rPr lang="en-US" dirty="0" err="1"/>
              <a:t>och</a:t>
            </a:r>
            <a:r>
              <a:rPr lang="en-US" dirty="0"/>
              <a:t> </a:t>
            </a:r>
            <a:r>
              <a:rPr lang="en-US" dirty="0" err="1"/>
              <a:t>Nuklear</a:t>
            </a:r>
            <a:r>
              <a:rPr lang="en-US" dirty="0"/>
              <a:t> </a:t>
            </a:r>
            <a:r>
              <a:rPr lang="en-US" dirty="0" err="1"/>
              <a:t>Medicin</a:t>
            </a:r>
            <a:endParaRPr lang="en-US" dirty="0"/>
          </a:p>
          <a:p>
            <a:pPr algn="l"/>
            <a:r>
              <a:rPr lang="en-US" dirty="0"/>
              <a:t>Karolinska </a:t>
            </a:r>
            <a:r>
              <a:rPr lang="en-US" dirty="0" err="1"/>
              <a:t>Universitetssjukhuset</a:t>
            </a:r>
            <a:r>
              <a:rPr lang="en-US" dirty="0"/>
              <a:t>, </a:t>
            </a:r>
            <a:r>
              <a:rPr lang="en-US" dirty="0" err="1"/>
              <a:t>Solna</a:t>
            </a:r>
            <a:endParaRPr lang="en-US" dirty="0"/>
          </a:p>
        </p:txBody>
      </p:sp>
      <p:pic>
        <p:nvPicPr>
          <p:cNvPr id="4" name="Recorded Sound">
            <a:hlinkClick r:id="" action="ppaction://media"/>
            <a:extLst>
              <a:ext uri="{FF2B5EF4-FFF2-40B4-BE49-F238E27FC236}">
                <a16:creationId xmlns:a16="http://schemas.microsoft.com/office/drawing/2014/main" id="{32B2C3DE-CC77-49E1-81F7-1C0BCC165E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090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8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9">
            <a:extLst>
              <a:ext uri="{FF2B5EF4-FFF2-40B4-BE49-F238E27FC236}">
                <a16:creationId xmlns:a16="http://schemas.microsoft.com/office/drawing/2014/main" id="{95CB840F-8E41-4CA5-B79B-25CC80AD23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748BF0-3EFD-4194-A03D-53ED6D64E317}"/>
              </a:ext>
            </a:extLst>
          </p:cNvPr>
          <p:cNvSpPr>
            <a:spLocks noGrp="1"/>
          </p:cNvSpPr>
          <p:nvPr>
            <p:ph type="title"/>
          </p:nvPr>
        </p:nvSpPr>
        <p:spPr>
          <a:xfrm>
            <a:off x="913795" y="609600"/>
            <a:ext cx="3078749" cy="970450"/>
          </a:xfrm>
        </p:spPr>
        <p:txBody>
          <a:bodyPr anchor="b">
            <a:normAutofit/>
          </a:bodyPr>
          <a:lstStyle/>
          <a:p>
            <a:pPr algn="l"/>
            <a:r>
              <a:rPr lang="en-US" sz="2800">
                <a:ln>
                  <a:solidFill>
                    <a:srgbClr val="404040">
                      <a:alpha val="10000"/>
                    </a:srgbClr>
                  </a:solidFill>
                </a:ln>
                <a:solidFill>
                  <a:srgbClr val="DADADA"/>
                </a:solidFill>
              </a:rPr>
              <a:t>Tumor (5)</a:t>
            </a:r>
          </a:p>
        </p:txBody>
      </p:sp>
      <p:sp>
        <p:nvSpPr>
          <p:cNvPr id="3" name="Content Placeholder 2">
            <a:extLst>
              <a:ext uri="{FF2B5EF4-FFF2-40B4-BE49-F238E27FC236}">
                <a16:creationId xmlns:a16="http://schemas.microsoft.com/office/drawing/2014/main" id="{DE4F3A89-9187-4D4C-AEB1-67A340067D16}"/>
              </a:ext>
            </a:extLst>
          </p:cNvPr>
          <p:cNvSpPr>
            <a:spLocks noGrp="1"/>
          </p:cNvSpPr>
          <p:nvPr>
            <p:ph idx="1"/>
          </p:nvPr>
        </p:nvSpPr>
        <p:spPr>
          <a:xfrm>
            <a:off x="913795" y="1732449"/>
            <a:ext cx="3078749" cy="4482084"/>
          </a:xfrm>
        </p:spPr>
        <p:txBody>
          <a:bodyPr anchor="t">
            <a:normAutofit/>
          </a:bodyPr>
          <a:lstStyle/>
          <a:p>
            <a:r>
              <a:rPr lang="en-US" sz="1600">
                <a:ln>
                  <a:solidFill>
                    <a:srgbClr val="404040">
                      <a:alpha val="10000"/>
                    </a:srgbClr>
                  </a:solidFill>
                </a:ln>
                <a:solidFill>
                  <a:srgbClr val="DADADA"/>
                </a:solidFill>
              </a:rPr>
              <a:t>Uppföljning</a:t>
            </a:r>
          </a:p>
        </p:txBody>
      </p:sp>
      <p:pic>
        <p:nvPicPr>
          <p:cNvPr id="5" name="Picture 4">
            <a:extLst>
              <a:ext uri="{FF2B5EF4-FFF2-40B4-BE49-F238E27FC236}">
                <a16:creationId xmlns:a16="http://schemas.microsoft.com/office/drawing/2014/main" id="{BC8FFB0F-7ED1-4CC0-88DC-9CFE5ACE50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6339" y="1217451"/>
            <a:ext cx="6642193" cy="4423096"/>
          </a:xfrm>
          <a:prstGeom prst="rect">
            <a:avLst/>
          </a:prstGeom>
        </p:spPr>
      </p:pic>
      <p:pic>
        <p:nvPicPr>
          <p:cNvPr id="4" name="Recorded Sound">
            <a:hlinkClick r:id="" action="ppaction://media"/>
            <a:extLst>
              <a:ext uri="{FF2B5EF4-FFF2-40B4-BE49-F238E27FC236}">
                <a16:creationId xmlns:a16="http://schemas.microsoft.com/office/drawing/2014/main" id="{14ED3A13-1F2F-49F4-BB6C-288F59E6B0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866005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91DEF-2A1C-462F-9A2C-2AA1F3AEB9CF}"/>
              </a:ext>
            </a:extLst>
          </p:cNvPr>
          <p:cNvSpPr>
            <a:spLocks noGrp="1"/>
          </p:cNvSpPr>
          <p:nvPr>
            <p:ph type="title"/>
          </p:nvPr>
        </p:nvSpPr>
        <p:spPr>
          <a:xfrm>
            <a:off x="1370693" y="4406537"/>
            <a:ext cx="9440034" cy="1088336"/>
          </a:xfrm>
        </p:spPr>
        <p:txBody>
          <a:bodyPr vert="horz" lIns="91440" tIns="45720" rIns="91440" bIns="45720" rtlCol="0" anchor="b">
            <a:normAutofit/>
          </a:bodyPr>
          <a:lstStyle/>
          <a:p>
            <a:r>
              <a:rPr lang="en-US" sz="4800"/>
              <a:t>Neurologiska sjukdomar (1)</a:t>
            </a:r>
          </a:p>
        </p:txBody>
      </p:sp>
      <p:sp>
        <p:nvSpPr>
          <p:cNvPr id="3" name="Content Placeholder 2">
            <a:extLst>
              <a:ext uri="{FF2B5EF4-FFF2-40B4-BE49-F238E27FC236}">
                <a16:creationId xmlns:a16="http://schemas.microsoft.com/office/drawing/2014/main" id="{BCD04A84-A9CC-4C53-AD0A-F2BB17D003D0}"/>
              </a:ext>
            </a:extLst>
          </p:cNvPr>
          <p:cNvSpPr>
            <a:spLocks noGrp="1"/>
          </p:cNvSpPr>
          <p:nvPr>
            <p:ph sz="half" idx="1"/>
          </p:nvPr>
        </p:nvSpPr>
        <p:spPr>
          <a:xfrm>
            <a:off x="1370693" y="5494872"/>
            <a:ext cx="9440034" cy="621614"/>
          </a:xfrm>
        </p:spPr>
        <p:txBody>
          <a:bodyPr vert="horz" lIns="91440" tIns="45720" rIns="91440" bIns="45720" rtlCol="0" anchor="t">
            <a:normAutofit/>
          </a:bodyPr>
          <a:lstStyle/>
          <a:p>
            <a:pPr marL="0" indent="0" algn="ctr">
              <a:buNone/>
            </a:pPr>
            <a:r>
              <a:rPr lang="en-US">
                <a:solidFill>
                  <a:srgbClr val="CB9F76"/>
                </a:solidFill>
              </a:rPr>
              <a:t>Multipel skleros</a:t>
            </a:r>
          </a:p>
        </p:txBody>
      </p:sp>
      <p:pic>
        <p:nvPicPr>
          <p:cNvPr id="18" name="Picture 17">
            <a:extLst>
              <a:ext uri="{FF2B5EF4-FFF2-40B4-BE49-F238E27FC236}">
                <a16:creationId xmlns:a16="http://schemas.microsoft.com/office/drawing/2014/main" id="{A26253E7-65E8-4CFA-9503-31AA96B7794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l="798" t="2669" r="616"/>
          <a:stretch/>
        </p:blipFill>
        <p:spPr>
          <a:xfrm>
            <a:off x="-1" y="0"/>
            <a:ext cx="12192001" cy="4322278"/>
          </a:xfrm>
          <a:prstGeom prst="rect">
            <a:avLst/>
          </a:prstGeom>
        </p:spPr>
      </p:pic>
      <p:pic>
        <p:nvPicPr>
          <p:cNvPr id="8" name="Picture 7">
            <a:extLst>
              <a:ext uri="{FF2B5EF4-FFF2-40B4-BE49-F238E27FC236}">
                <a16:creationId xmlns:a16="http://schemas.microsoft.com/office/drawing/2014/main" id="{CAC50801-5B70-4D87-B32C-5B90CF63C013}"/>
              </a:ext>
            </a:extLst>
          </p:cNvPr>
          <p:cNvPicPr>
            <a:picLocks noChangeAspect="1"/>
          </p:cNvPicPr>
          <p:nvPr/>
        </p:nvPicPr>
        <p:blipFill rotWithShape="1">
          <a:blip r:embed="rId7">
            <a:extLst>
              <a:ext uri="{28A0092B-C50C-407E-A947-70E740481C1C}">
                <a14:useLocalDpi xmlns:a14="http://schemas.microsoft.com/office/drawing/2010/main" val="0"/>
              </a:ext>
            </a:extLst>
          </a:blip>
          <a:srcRect r="2868" b="-2"/>
          <a:stretch/>
        </p:blipFill>
        <p:spPr>
          <a:xfrm>
            <a:off x="-5" y="-6"/>
            <a:ext cx="6096000" cy="4220682"/>
          </a:xfrm>
          <a:prstGeom prst="rect">
            <a:avLst/>
          </a:prstGeom>
        </p:spPr>
      </p:pic>
      <p:pic>
        <p:nvPicPr>
          <p:cNvPr id="6" name="Content Placeholder 5">
            <a:extLst>
              <a:ext uri="{FF2B5EF4-FFF2-40B4-BE49-F238E27FC236}">
                <a16:creationId xmlns:a16="http://schemas.microsoft.com/office/drawing/2014/main" id="{F92CFE23-E632-4B2F-A3B4-5F91894DCF7F}"/>
              </a:ext>
            </a:extLst>
          </p:cNvPr>
          <p:cNvPicPr>
            <a:picLocks noGrp="1" noChangeAspect="1"/>
          </p:cNvPicPr>
          <p:nvPr>
            <p:ph sz="half" idx="2"/>
          </p:nvPr>
        </p:nvPicPr>
        <p:blipFill rotWithShape="1">
          <a:blip r:embed="rId8">
            <a:extLst>
              <a:ext uri="{28A0092B-C50C-407E-A947-70E740481C1C}">
                <a14:useLocalDpi xmlns:a14="http://schemas.microsoft.com/office/drawing/2010/main" val="0"/>
              </a:ext>
            </a:extLst>
          </a:blip>
          <a:srcRect t="6836" r="-2" b="-2"/>
          <a:stretch/>
        </p:blipFill>
        <p:spPr>
          <a:xfrm>
            <a:off x="6049109" y="5"/>
            <a:ext cx="6142896" cy="4220681"/>
          </a:xfrm>
          <a:prstGeom prst="rect">
            <a:avLst/>
          </a:prstGeom>
        </p:spPr>
      </p:pic>
      <p:pic>
        <p:nvPicPr>
          <p:cNvPr id="4" name="Recorded Sound">
            <a:hlinkClick r:id="" action="ppaction://media"/>
            <a:extLst>
              <a:ext uri="{FF2B5EF4-FFF2-40B4-BE49-F238E27FC236}">
                <a16:creationId xmlns:a16="http://schemas.microsoft.com/office/drawing/2014/main" id="{D305E969-EB00-4A28-9991-B2643C5A839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446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3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6957A9-60B8-43ED-8DCD-50FBD75438D2}"/>
              </a:ext>
            </a:extLst>
          </p:cNvPr>
          <p:cNvSpPr>
            <a:spLocks noGrp="1"/>
          </p:cNvSpPr>
          <p:nvPr>
            <p:ph type="title"/>
          </p:nvPr>
        </p:nvSpPr>
        <p:spPr/>
        <p:txBody>
          <a:bodyPr/>
          <a:lstStyle/>
          <a:p>
            <a:r>
              <a:rPr lang="en-US" dirty="0" err="1"/>
              <a:t>Neurologiska</a:t>
            </a:r>
            <a:r>
              <a:rPr lang="en-US" dirty="0"/>
              <a:t> </a:t>
            </a:r>
            <a:r>
              <a:rPr lang="en-US" dirty="0" err="1"/>
              <a:t>sjukdomar</a:t>
            </a:r>
            <a:r>
              <a:rPr lang="en-US" dirty="0"/>
              <a:t> (2)</a:t>
            </a:r>
          </a:p>
        </p:txBody>
      </p:sp>
      <p:pic>
        <p:nvPicPr>
          <p:cNvPr id="7" name="Content Placeholder 6">
            <a:extLst>
              <a:ext uri="{FF2B5EF4-FFF2-40B4-BE49-F238E27FC236}">
                <a16:creationId xmlns:a16="http://schemas.microsoft.com/office/drawing/2014/main" id="{EC94AD75-8B92-46DA-9264-DA3F5EE4213F}"/>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133781" y="1690688"/>
            <a:ext cx="10461871" cy="4354754"/>
          </a:xfrm>
          <a:prstGeom prst="rect">
            <a:avLst/>
          </a:prstGeom>
        </p:spPr>
      </p:pic>
      <p:pic>
        <p:nvPicPr>
          <p:cNvPr id="2" name="Recorded Sound">
            <a:hlinkClick r:id="" action="ppaction://media"/>
            <a:extLst>
              <a:ext uri="{FF2B5EF4-FFF2-40B4-BE49-F238E27FC236}">
                <a16:creationId xmlns:a16="http://schemas.microsoft.com/office/drawing/2014/main" id="{D8528248-65A7-422F-8395-82D74BE57B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8703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4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83CB3-61B2-4924-9014-4C5F213AEE42}"/>
              </a:ext>
            </a:extLst>
          </p:cNvPr>
          <p:cNvSpPr>
            <a:spLocks noGrp="1"/>
          </p:cNvSpPr>
          <p:nvPr>
            <p:ph type="title"/>
          </p:nvPr>
        </p:nvSpPr>
        <p:spPr/>
        <p:txBody>
          <a:bodyPr/>
          <a:lstStyle/>
          <a:p>
            <a:r>
              <a:rPr lang="en-US" dirty="0"/>
              <a:t>Trauma</a:t>
            </a:r>
          </a:p>
        </p:txBody>
      </p:sp>
      <p:pic>
        <p:nvPicPr>
          <p:cNvPr id="10" name="Content Placeholder 9">
            <a:extLst>
              <a:ext uri="{FF2B5EF4-FFF2-40B4-BE49-F238E27FC236}">
                <a16:creationId xmlns:a16="http://schemas.microsoft.com/office/drawing/2014/main" id="{F2E8372C-A87E-4F84-9459-08A57643065E}"/>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914400" y="2490048"/>
            <a:ext cx="5059363" cy="2543066"/>
          </a:xfrm>
        </p:spPr>
      </p:pic>
      <p:pic>
        <p:nvPicPr>
          <p:cNvPr id="12" name="Content Placeholder 11">
            <a:extLst>
              <a:ext uri="{FF2B5EF4-FFF2-40B4-BE49-F238E27FC236}">
                <a16:creationId xmlns:a16="http://schemas.microsoft.com/office/drawing/2014/main" id="{80B8D00D-4E38-49A2-899A-1739CAA0672A}"/>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6107654" y="2007704"/>
            <a:ext cx="5246146" cy="3938720"/>
          </a:xfrm>
        </p:spPr>
      </p:pic>
      <p:pic>
        <p:nvPicPr>
          <p:cNvPr id="3" name="Recorded Sound">
            <a:hlinkClick r:id="" action="ppaction://media"/>
            <a:extLst>
              <a:ext uri="{FF2B5EF4-FFF2-40B4-BE49-F238E27FC236}">
                <a16:creationId xmlns:a16="http://schemas.microsoft.com/office/drawing/2014/main" id="{FF9E6C76-9FCA-4A1F-AAF0-E827896C311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0594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7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CC8E4-3748-4AA7-A71C-F6D81134B529}"/>
              </a:ext>
            </a:extLst>
          </p:cNvPr>
          <p:cNvSpPr>
            <a:spLocks noGrp="1"/>
          </p:cNvSpPr>
          <p:nvPr>
            <p:ph type="title"/>
          </p:nvPr>
        </p:nvSpPr>
        <p:spPr>
          <a:xfrm>
            <a:off x="1370693" y="4511814"/>
            <a:ext cx="9440034" cy="1130260"/>
          </a:xfrm>
        </p:spPr>
        <p:txBody>
          <a:bodyPr vert="horz" lIns="91440" tIns="45720" rIns="91440" bIns="45720" rtlCol="0" anchor="b">
            <a:normAutofit/>
          </a:bodyPr>
          <a:lstStyle/>
          <a:p>
            <a:r>
              <a:rPr lang="en-US" sz="4800"/>
              <a:t>Diskbråck</a:t>
            </a:r>
          </a:p>
        </p:txBody>
      </p:sp>
      <p:sp>
        <p:nvSpPr>
          <p:cNvPr id="25" name="Content Placeholder 12">
            <a:extLst>
              <a:ext uri="{FF2B5EF4-FFF2-40B4-BE49-F238E27FC236}">
                <a16:creationId xmlns:a16="http://schemas.microsoft.com/office/drawing/2014/main" id="{8CF2C893-8639-48EB-AE9A-0F9E36863774}"/>
              </a:ext>
            </a:extLst>
          </p:cNvPr>
          <p:cNvSpPr>
            <a:spLocks noGrp="1"/>
          </p:cNvSpPr>
          <p:nvPr>
            <p:ph idx="1"/>
          </p:nvPr>
        </p:nvSpPr>
        <p:spPr>
          <a:xfrm>
            <a:off x="1370693" y="5642074"/>
            <a:ext cx="9440034" cy="505230"/>
          </a:xfrm>
        </p:spPr>
        <p:txBody>
          <a:bodyPr vert="horz" lIns="91440" tIns="45720" rIns="91440" bIns="45720" rtlCol="0" anchor="t">
            <a:normAutofit/>
          </a:bodyPr>
          <a:lstStyle/>
          <a:p>
            <a:pPr marL="0" indent="0" algn="ctr">
              <a:buNone/>
            </a:pPr>
            <a:r>
              <a:rPr lang="en-US">
                <a:solidFill>
                  <a:schemeClr val="tx1"/>
                </a:solidFill>
              </a:rPr>
              <a:t>Olika MR kontraster kan leda till bättre identifiering av diskbråck</a:t>
            </a:r>
          </a:p>
        </p:txBody>
      </p:sp>
      <p:pic>
        <p:nvPicPr>
          <p:cNvPr id="38" name="Picture 29">
            <a:extLst>
              <a:ext uri="{FF2B5EF4-FFF2-40B4-BE49-F238E27FC236}">
                <a16:creationId xmlns:a16="http://schemas.microsoft.com/office/drawing/2014/main" id="{D04C0182-96E7-4A1B-8EAB-F910C2F3ED4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643467" y="547807"/>
            <a:ext cx="10905066" cy="3816806"/>
          </a:xfrm>
          <a:prstGeom prst="rect">
            <a:avLst/>
          </a:prstGeom>
        </p:spPr>
      </p:pic>
      <p:sp>
        <p:nvSpPr>
          <p:cNvPr id="32" name="Rectangle 31">
            <a:extLst>
              <a:ext uri="{FF2B5EF4-FFF2-40B4-BE49-F238E27FC236}">
                <a16:creationId xmlns:a16="http://schemas.microsoft.com/office/drawing/2014/main" id="{49658695-086E-4B9B-A8B3-555A748F9A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724" y="678180"/>
            <a:ext cx="10644554" cy="3543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44ECB07-29B6-4AE5-B043-3D3D883CFAD3}"/>
              </a:ext>
            </a:extLst>
          </p:cNvPr>
          <p:cNvPicPr>
            <a:picLocks noChangeAspect="1"/>
          </p:cNvPicPr>
          <p:nvPr/>
        </p:nvPicPr>
        <p:blipFill rotWithShape="1">
          <a:blip r:embed="rId7">
            <a:extLst>
              <a:ext uri="{28A0092B-C50C-407E-A947-70E740481C1C}">
                <a14:useLocalDpi xmlns:a14="http://schemas.microsoft.com/office/drawing/2010/main" val="0"/>
              </a:ext>
            </a:extLst>
          </a:blip>
          <a:srcRect t="5237" r="-2" b="1749"/>
          <a:stretch/>
        </p:blipFill>
        <p:spPr>
          <a:xfrm>
            <a:off x="917762" y="1106796"/>
            <a:ext cx="3348470" cy="2683951"/>
          </a:xfrm>
          <a:prstGeom prst="rect">
            <a:avLst/>
          </a:prstGeom>
        </p:spPr>
      </p:pic>
      <p:pic>
        <p:nvPicPr>
          <p:cNvPr id="7" name="Picture 6">
            <a:extLst>
              <a:ext uri="{FF2B5EF4-FFF2-40B4-BE49-F238E27FC236}">
                <a16:creationId xmlns:a16="http://schemas.microsoft.com/office/drawing/2014/main" id="{160CAE4C-4E9F-4D31-9943-553E845A6800}"/>
              </a:ext>
            </a:extLst>
          </p:cNvPr>
          <p:cNvPicPr>
            <a:picLocks noChangeAspect="1"/>
          </p:cNvPicPr>
          <p:nvPr/>
        </p:nvPicPr>
        <p:blipFill rotWithShape="1">
          <a:blip r:embed="rId8">
            <a:extLst>
              <a:ext uri="{28A0092B-C50C-407E-A947-70E740481C1C}">
                <a14:useLocalDpi xmlns:a14="http://schemas.microsoft.com/office/drawing/2010/main" val="0"/>
              </a:ext>
            </a:extLst>
          </a:blip>
          <a:srcRect t="17810" r="-2" b="1954"/>
          <a:stretch/>
        </p:blipFill>
        <p:spPr>
          <a:xfrm>
            <a:off x="4428622" y="1124932"/>
            <a:ext cx="3328040" cy="2670234"/>
          </a:xfrm>
          <a:prstGeom prst="rect">
            <a:avLst/>
          </a:prstGeom>
        </p:spPr>
      </p:pic>
      <p:pic>
        <p:nvPicPr>
          <p:cNvPr id="5" name="Content Placeholder 4">
            <a:extLst>
              <a:ext uri="{FF2B5EF4-FFF2-40B4-BE49-F238E27FC236}">
                <a16:creationId xmlns:a16="http://schemas.microsoft.com/office/drawing/2014/main" id="{6BD05F4A-BADC-41C5-A078-9BCA30B69C49}"/>
              </a:ext>
            </a:extLst>
          </p:cNvPr>
          <p:cNvPicPr>
            <a:picLocks noChangeAspect="1"/>
          </p:cNvPicPr>
          <p:nvPr/>
        </p:nvPicPr>
        <p:blipFill rotWithShape="1">
          <a:blip r:embed="rId9">
            <a:extLst>
              <a:ext uri="{28A0092B-C50C-407E-A947-70E740481C1C}">
                <a14:useLocalDpi xmlns:a14="http://schemas.microsoft.com/office/drawing/2010/main" val="0"/>
              </a:ext>
            </a:extLst>
          </a:blip>
          <a:srcRect l="4464" r="27920" b="-4"/>
          <a:stretch/>
        </p:blipFill>
        <p:spPr>
          <a:xfrm>
            <a:off x="7919086" y="1105438"/>
            <a:ext cx="3348470" cy="2686667"/>
          </a:xfrm>
          <a:prstGeom prst="rect">
            <a:avLst/>
          </a:prstGeom>
        </p:spPr>
      </p:pic>
      <p:pic>
        <p:nvPicPr>
          <p:cNvPr id="3" name="Recorded Sound">
            <a:hlinkClick r:id="" action="ppaction://media"/>
            <a:extLst>
              <a:ext uri="{FF2B5EF4-FFF2-40B4-BE49-F238E27FC236}">
                <a16:creationId xmlns:a16="http://schemas.microsoft.com/office/drawing/2014/main" id="{DA43DB6E-2DBE-402C-A299-B0768AFBFB4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86470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6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2">
            <a:extLst>
              <a:ext uri="{FF2B5EF4-FFF2-40B4-BE49-F238E27FC236}">
                <a16:creationId xmlns:a16="http://schemas.microsoft.com/office/drawing/2014/main" id="{95CB840F-8E41-4CA5-B79B-25CC80AD23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7D4CC4-A1A7-45CB-A792-BA610CC0C32A}"/>
              </a:ext>
            </a:extLst>
          </p:cNvPr>
          <p:cNvSpPr>
            <a:spLocks noGrp="1"/>
          </p:cNvSpPr>
          <p:nvPr>
            <p:ph type="title"/>
          </p:nvPr>
        </p:nvSpPr>
        <p:spPr>
          <a:xfrm>
            <a:off x="913795" y="609600"/>
            <a:ext cx="3078749" cy="970450"/>
          </a:xfrm>
        </p:spPr>
        <p:txBody>
          <a:bodyPr vert="horz" lIns="91440" tIns="45720" rIns="91440" bIns="45720" rtlCol="0" anchor="b">
            <a:normAutofit/>
          </a:bodyPr>
          <a:lstStyle/>
          <a:p>
            <a:pPr algn="l"/>
            <a:r>
              <a:rPr lang="en-US" sz="2800">
                <a:ln>
                  <a:solidFill>
                    <a:srgbClr val="404040">
                      <a:alpha val="10000"/>
                    </a:srgbClr>
                  </a:solidFill>
                </a:ln>
                <a:solidFill>
                  <a:srgbClr val="DADADA"/>
                </a:solidFill>
              </a:rPr>
              <a:t>Fysiologi</a:t>
            </a:r>
          </a:p>
        </p:txBody>
      </p:sp>
      <p:sp>
        <p:nvSpPr>
          <p:cNvPr id="6" name="Content Placeholder 5">
            <a:extLst>
              <a:ext uri="{FF2B5EF4-FFF2-40B4-BE49-F238E27FC236}">
                <a16:creationId xmlns:a16="http://schemas.microsoft.com/office/drawing/2014/main" id="{EAF6A777-0BDA-4778-99EB-365C34A55C16}"/>
              </a:ext>
            </a:extLst>
          </p:cNvPr>
          <p:cNvSpPr>
            <a:spLocks noGrp="1"/>
          </p:cNvSpPr>
          <p:nvPr>
            <p:ph sz="half" idx="2"/>
          </p:nvPr>
        </p:nvSpPr>
        <p:spPr>
          <a:xfrm>
            <a:off x="913795" y="1732449"/>
            <a:ext cx="3078749" cy="4482084"/>
          </a:xfrm>
        </p:spPr>
        <p:txBody>
          <a:bodyPr vert="horz" lIns="91440" tIns="45720" rIns="91440" bIns="45720" rtlCol="0" anchor="t">
            <a:normAutofit/>
          </a:bodyPr>
          <a:lstStyle/>
          <a:p>
            <a:r>
              <a:rPr lang="en-US" sz="1600">
                <a:ln>
                  <a:solidFill>
                    <a:srgbClr val="404040">
                      <a:alpha val="10000"/>
                    </a:srgbClr>
                  </a:solidFill>
                </a:ln>
                <a:solidFill>
                  <a:srgbClr val="DADADA"/>
                </a:solidFill>
              </a:rPr>
              <a:t>MR används flitigt inom fysiologi för att visualisera bade anatomiska och funktionella defekter för hjärtat.</a:t>
            </a:r>
          </a:p>
          <a:p>
            <a:r>
              <a:rPr lang="en-US" sz="1600">
                <a:ln>
                  <a:solidFill>
                    <a:srgbClr val="404040">
                      <a:alpha val="10000"/>
                    </a:srgbClr>
                  </a:solidFill>
                </a:ln>
                <a:solidFill>
                  <a:srgbClr val="DADADA"/>
                </a:solidFill>
              </a:rPr>
              <a:t>4D (3D+tid) sekvenser kan användas som stödteknik för andra tekniker</a:t>
            </a:r>
          </a:p>
        </p:txBody>
      </p:sp>
      <p:pic>
        <p:nvPicPr>
          <p:cNvPr id="8" name="Content Placeholder 7">
            <a:extLst>
              <a:ext uri="{FF2B5EF4-FFF2-40B4-BE49-F238E27FC236}">
                <a16:creationId xmlns:a16="http://schemas.microsoft.com/office/drawing/2014/main" id="{C2BE417E-F822-4467-BF4E-204834FB9518}"/>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5441902" y="643466"/>
            <a:ext cx="5571067" cy="5571067"/>
          </a:xfrm>
          <a:prstGeom prst="rect">
            <a:avLst/>
          </a:prstGeom>
        </p:spPr>
      </p:pic>
      <p:pic>
        <p:nvPicPr>
          <p:cNvPr id="3" name="Recorded Sound">
            <a:hlinkClick r:id="" action="ppaction://media"/>
            <a:extLst>
              <a:ext uri="{FF2B5EF4-FFF2-40B4-BE49-F238E27FC236}">
                <a16:creationId xmlns:a16="http://schemas.microsoft.com/office/drawing/2014/main" id="{C5422432-E200-49E3-8EEA-6F82655BAC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4024637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7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61CFBA-5CBC-4670-A842-DE24CE90FC32}"/>
              </a:ext>
            </a:extLst>
          </p:cNvPr>
          <p:cNvSpPr>
            <a:spLocks noGrp="1"/>
          </p:cNvSpPr>
          <p:nvPr>
            <p:ph type="title"/>
          </p:nvPr>
        </p:nvSpPr>
        <p:spPr/>
        <p:txBody>
          <a:bodyPr/>
          <a:lstStyle/>
          <a:p>
            <a:r>
              <a:rPr lang="en-US" dirty="0"/>
              <a:t>Thorax</a:t>
            </a:r>
          </a:p>
        </p:txBody>
      </p:sp>
      <p:pic>
        <p:nvPicPr>
          <p:cNvPr id="14" name="Content Placeholder 13">
            <a:extLst>
              <a:ext uri="{FF2B5EF4-FFF2-40B4-BE49-F238E27FC236}">
                <a16:creationId xmlns:a16="http://schemas.microsoft.com/office/drawing/2014/main" id="{E46A5108-E2DB-4EAC-8CA9-121293A11B9E}"/>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0" y="1481183"/>
            <a:ext cx="5662252" cy="5376817"/>
          </a:xfrm>
        </p:spPr>
      </p:pic>
      <p:sp>
        <p:nvSpPr>
          <p:cNvPr id="12" name="Content Placeholder 11">
            <a:extLst>
              <a:ext uri="{FF2B5EF4-FFF2-40B4-BE49-F238E27FC236}">
                <a16:creationId xmlns:a16="http://schemas.microsoft.com/office/drawing/2014/main" id="{70383319-3F98-4169-8F94-714F74EF39F4}"/>
              </a:ext>
            </a:extLst>
          </p:cNvPr>
          <p:cNvSpPr>
            <a:spLocks noGrp="1"/>
          </p:cNvSpPr>
          <p:nvPr>
            <p:ph sz="half" idx="2"/>
          </p:nvPr>
        </p:nvSpPr>
        <p:spPr/>
        <p:txBody>
          <a:bodyPr/>
          <a:lstStyle/>
          <a:p>
            <a:r>
              <a:rPr lang="en-US" dirty="0" err="1"/>
              <a:t>Oncologi</a:t>
            </a:r>
            <a:endParaRPr lang="en-US" dirty="0"/>
          </a:p>
          <a:p>
            <a:r>
              <a:rPr lang="en-US" dirty="0" err="1"/>
              <a:t>Svår</a:t>
            </a:r>
            <a:r>
              <a:rPr lang="en-US" dirty="0"/>
              <a:t> </a:t>
            </a:r>
            <a:r>
              <a:rPr lang="en-US" dirty="0" err="1"/>
              <a:t>för</a:t>
            </a:r>
            <a:r>
              <a:rPr lang="en-US" dirty="0"/>
              <a:t> MR – </a:t>
            </a:r>
            <a:r>
              <a:rPr lang="en-US" dirty="0" err="1"/>
              <a:t>mycket</a:t>
            </a:r>
            <a:r>
              <a:rPr lang="en-US" dirty="0"/>
              <a:t> </a:t>
            </a:r>
            <a:r>
              <a:rPr lang="en-US" dirty="0" err="1"/>
              <a:t>luft</a:t>
            </a:r>
            <a:r>
              <a:rPr lang="en-US" dirty="0"/>
              <a:t>, men </a:t>
            </a:r>
            <a:r>
              <a:rPr lang="en-US" dirty="0" err="1"/>
              <a:t>nya</a:t>
            </a:r>
            <a:r>
              <a:rPr lang="en-US" dirty="0"/>
              <a:t> UTE/ZTE </a:t>
            </a:r>
            <a:r>
              <a:rPr lang="en-US" dirty="0" err="1"/>
              <a:t>sekvenser</a:t>
            </a:r>
            <a:r>
              <a:rPr lang="en-US" dirty="0"/>
              <a:t> ger </a:t>
            </a:r>
            <a:r>
              <a:rPr lang="en-US" dirty="0" err="1"/>
              <a:t>hopp</a:t>
            </a:r>
            <a:r>
              <a:rPr lang="en-US" dirty="0"/>
              <a:t> </a:t>
            </a:r>
            <a:r>
              <a:rPr lang="en-US" dirty="0" err="1"/>
              <a:t>för</a:t>
            </a:r>
            <a:r>
              <a:rPr lang="en-US" dirty="0"/>
              <a:t> </a:t>
            </a:r>
            <a:r>
              <a:rPr lang="en-US" dirty="0" err="1"/>
              <a:t>drastiska</a:t>
            </a:r>
            <a:r>
              <a:rPr lang="en-US" dirty="0"/>
              <a:t> </a:t>
            </a:r>
            <a:r>
              <a:rPr lang="en-US" dirty="0" err="1"/>
              <a:t>förbättringar</a:t>
            </a:r>
            <a:r>
              <a:rPr lang="en-US" dirty="0"/>
              <a:t> </a:t>
            </a:r>
            <a:r>
              <a:rPr lang="en-US" dirty="0" err="1"/>
              <a:t>inom</a:t>
            </a:r>
            <a:r>
              <a:rPr lang="en-US" dirty="0"/>
              <a:t> </a:t>
            </a:r>
            <a:r>
              <a:rPr lang="en-US" dirty="0" err="1"/>
              <a:t>området</a:t>
            </a:r>
            <a:r>
              <a:rPr lang="en-US" dirty="0"/>
              <a:t>.</a:t>
            </a:r>
          </a:p>
        </p:txBody>
      </p:sp>
      <p:pic>
        <p:nvPicPr>
          <p:cNvPr id="2" name="Recorded Sound">
            <a:hlinkClick r:id="" action="ppaction://media"/>
            <a:extLst>
              <a:ext uri="{FF2B5EF4-FFF2-40B4-BE49-F238E27FC236}">
                <a16:creationId xmlns:a16="http://schemas.microsoft.com/office/drawing/2014/main" id="{14AE03C5-BD3E-450B-845B-6BD00CB152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2630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8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04AD022-BB09-4F16-938A-5025EA93373D}"/>
              </a:ext>
            </a:extLst>
          </p:cNvPr>
          <p:cNvSpPr>
            <a:spLocks noGrp="1"/>
          </p:cNvSpPr>
          <p:nvPr>
            <p:ph type="title"/>
          </p:nvPr>
        </p:nvSpPr>
        <p:spPr/>
        <p:txBody>
          <a:bodyPr/>
          <a:lstStyle/>
          <a:p>
            <a:r>
              <a:rPr lang="sv-SE" dirty="0"/>
              <a:t>”Nyheter” – COVID19</a:t>
            </a:r>
          </a:p>
        </p:txBody>
      </p:sp>
      <p:sp>
        <p:nvSpPr>
          <p:cNvPr id="3" name="Platshållare för text 2">
            <a:extLst>
              <a:ext uri="{FF2B5EF4-FFF2-40B4-BE49-F238E27FC236}">
                <a16:creationId xmlns:a16="http://schemas.microsoft.com/office/drawing/2014/main" id="{E9DD78A3-1409-4559-A4FC-8D565116CD12}"/>
              </a:ext>
            </a:extLst>
          </p:cNvPr>
          <p:cNvSpPr>
            <a:spLocks noGrp="1"/>
          </p:cNvSpPr>
          <p:nvPr>
            <p:ph type="body" idx="1"/>
          </p:nvPr>
        </p:nvSpPr>
        <p:spPr/>
        <p:txBody>
          <a:bodyPr/>
          <a:lstStyle/>
          <a:p>
            <a:r>
              <a:rPr lang="sv-SE" dirty="0"/>
              <a:t>MR Lunga</a:t>
            </a:r>
          </a:p>
        </p:txBody>
      </p:sp>
      <p:pic>
        <p:nvPicPr>
          <p:cNvPr id="7" name="Platshållare för innehåll 6">
            <a:extLst>
              <a:ext uri="{FF2B5EF4-FFF2-40B4-BE49-F238E27FC236}">
                <a16:creationId xmlns:a16="http://schemas.microsoft.com/office/drawing/2014/main" id="{1B2CDDA3-C70E-4FCD-A524-CC5D39F4B59F}"/>
              </a:ext>
            </a:extLst>
          </p:cNvPr>
          <p:cNvPicPr>
            <a:picLocks noGrp="1" noChangeAspect="1"/>
          </p:cNvPicPr>
          <p:nvPr>
            <p:ph sz="half" idx="2"/>
          </p:nvPr>
        </p:nvPicPr>
        <p:blipFill>
          <a:blip r:embed="rId5"/>
          <a:stretch>
            <a:fillRect/>
          </a:stretch>
        </p:blipFill>
        <p:spPr>
          <a:xfrm>
            <a:off x="1006475" y="2826574"/>
            <a:ext cx="4875213" cy="2517715"/>
          </a:xfrm>
          <a:prstGeom prst="rect">
            <a:avLst/>
          </a:prstGeom>
        </p:spPr>
      </p:pic>
      <p:sp>
        <p:nvSpPr>
          <p:cNvPr id="5" name="Platshållare för text 4">
            <a:extLst>
              <a:ext uri="{FF2B5EF4-FFF2-40B4-BE49-F238E27FC236}">
                <a16:creationId xmlns:a16="http://schemas.microsoft.com/office/drawing/2014/main" id="{25863664-D969-4BEA-AD45-A7D4A826BB90}"/>
              </a:ext>
            </a:extLst>
          </p:cNvPr>
          <p:cNvSpPr>
            <a:spLocks noGrp="1"/>
          </p:cNvSpPr>
          <p:nvPr>
            <p:ph type="body" sz="quarter" idx="3"/>
          </p:nvPr>
        </p:nvSpPr>
        <p:spPr/>
        <p:txBody>
          <a:bodyPr/>
          <a:lstStyle/>
          <a:p>
            <a:r>
              <a:rPr lang="sv-SE" dirty="0"/>
              <a:t>COVID-19</a:t>
            </a:r>
          </a:p>
        </p:txBody>
      </p:sp>
      <p:sp>
        <p:nvSpPr>
          <p:cNvPr id="6" name="Platshållare för innehåll 5">
            <a:extLst>
              <a:ext uri="{FF2B5EF4-FFF2-40B4-BE49-F238E27FC236}">
                <a16:creationId xmlns:a16="http://schemas.microsoft.com/office/drawing/2014/main" id="{DF26903D-7C03-49FD-9430-5ACE848569F4}"/>
              </a:ext>
            </a:extLst>
          </p:cNvPr>
          <p:cNvSpPr>
            <a:spLocks noGrp="1"/>
          </p:cNvSpPr>
          <p:nvPr>
            <p:ph sz="quarter" idx="4"/>
          </p:nvPr>
        </p:nvSpPr>
        <p:spPr/>
        <p:txBody>
          <a:bodyPr/>
          <a:lstStyle/>
          <a:p>
            <a:r>
              <a:rPr lang="sv-SE" dirty="0"/>
              <a:t>Vissa COVID-19 patienter med svåra symptom visar kvarstående GGO (kristallisering av lungvävnad)</a:t>
            </a:r>
          </a:p>
          <a:p>
            <a:r>
              <a:rPr lang="sv-SE" dirty="0"/>
              <a:t>Graden av kristallisering är direkt korrelerade med grad av symptom under, och återhämtningsförmågan.</a:t>
            </a:r>
          </a:p>
          <a:p>
            <a:r>
              <a:rPr lang="sv-SE" dirty="0"/>
              <a:t>CT föredras pga. av enkelheten samt kostnad.</a:t>
            </a:r>
          </a:p>
          <a:p>
            <a:endParaRPr lang="sv-SE" dirty="0"/>
          </a:p>
          <a:p>
            <a:endParaRPr lang="sv-SE" dirty="0"/>
          </a:p>
        </p:txBody>
      </p:sp>
      <p:pic>
        <p:nvPicPr>
          <p:cNvPr id="4" name="Recorded Sound">
            <a:hlinkClick r:id="" action="ppaction://media"/>
            <a:extLst>
              <a:ext uri="{FF2B5EF4-FFF2-40B4-BE49-F238E27FC236}">
                <a16:creationId xmlns:a16="http://schemas.microsoft.com/office/drawing/2014/main" id="{D7E52C22-7A66-49C2-BB69-72B2687931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81778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2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95CB840F-8E41-4CA5-B79B-25CC80AD23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EF9913-3961-42B8-818D-20ADA0A8AF8F}"/>
              </a:ext>
            </a:extLst>
          </p:cNvPr>
          <p:cNvSpPr>
            <a:spLocks noGrp="1"/>
          </p:cNvSpPr>
          <p:nvPr>
            <p:ph type="title"/>
          </p:nvPr>
        </p:nvSpPr>
        <p:spPr>
          <a:xfrm>
            <a:off x="913795" y="609600"/>
            <a:ext cx="3078749" cy="970450"/>
          </a:xfrm>
        </p:spPr>
        <p:txBody>
          <a:bodyPr vert="horz" lIns="91440" tIns="45720" rIns="91440" bIns="45720" rtlCol="0" anchor="b">
            <a:normAutofit/>
          </a:bodyPr>
          <a:lstStyle/>
          <a:p>
            <a:pPr algn="l"/>
            <a:r>
              <a:rPr lang="sv-SE" sz="2800" dirty="0">
                <a:ln>
                  <a:solidFill>
                    <a:srgbClr val="404040">
                      <a:alpha val="10000"/>
                    </a:srgbClr>
                  </a:solidFill>
                </a:ln>
                <a:solidFill>
                  <a:srgbClr val="DADADA"/>
                </a:solidFill>
              </a:rPr>
              <a:t>Bröst MR</a:t>
            </a:r>
            <a:endParaRPr lang="en-US" sz="2800" dirty="0">
              <a:ln>
                <a:solidFill>
                  <a:srgbClr val="404040">
                    <a:alpha val="10000"/>
                  </a:srgbClr>
                </a:solidFill>
              </a:ln>
              <a:solidFill>
                <a:srgbClr val="DADADA"/>
              </a:solidFill>
            </a:endParaRPr>
          </a:p>
        </p:txBody>
      </p:sp>
      <p:sp>
        <p:nvSpPr>
          <p:cNvPr id="4" name="Content Placeholder 3">
            <a:extLst>
              <a:ext uri="{FF2B5EF4-FFF2-40B4-BE49-F238E27FC236}">
                <a16:creationId xmlns:a16="http://schemas.microsoft.com/office/drawing/2014/main" id="{5CEE6510-36BD-4CBF-9962-5FD4915B4195}"/>
              </a:ext>
            </a:extLst>
          </p:cNvPr>
          <p:cNvSpPr>
            <a:spLocks noGrp="1"/>
          </p:cNvSpPr>
          <p:nvPr>
            <p:ph sz="half" idx="2"/>
          </p:nvPr>
        </p:nvSpPr>
        <p:spPr>
          <a:xfrm>
            <a:off x="913795" y="1732449"/>
            <a:ext cx="3078749" cy="4482084"/>
          </a:xfrm>
        </p:spPr>
        <p:txBody>
          <a:bodyPr vert="horz" lIns="91440" tIns="45720" rIns="91440" bIns="45720" rtlCol="0" anchor="t">
            <a:normAutofit/>
          </a:bodyPr>
          <a:lstStyle/>
          <a:p>
            <a:r>
              <a:rPr lang="sv-SE" sz="1600" dirty="0">
                <a:ln>
                  <a:solidFill>
                    <a:srgbClr val="404040">
                      <a:alpha val="10000"/>
                    </a:srgbClr>
                  </a:solidFill>
                </a:ln>
                <a:solidFill>
                  <a:srgbClr val="DADADA"/>
                </a:solidFill>
              </a:rPr>
              <a:t>Implantat ruptur</a:t>
            </a:r>
          </a:p>
          <a:p>
            <a:r>
              <a:rPr lang="sv-SE" sz="1600" dirty="0" err="1">
                <a:ln>
                  <a:solidFill>
                    <a:srgbClr val="404040">
                      <a:alpha val="10000"/>
                    </a:srgbClr>
                  </a:solidFill>
                </a:ln>
                <a:solidFill>
                  <a:srgbClr val="DADADA"/>
                </a:solidFill>
              </a:rPr>
              <a:t>Onk</a:t>
            </a:r>
            <a:r>
              <a:rPr lang="sv-SE" sz="1600" dirty="0">
                <a:ln>
                  <a:solidFill>
                    <a:srgbClr val="404040">
                      <a:alpha val="10000"/>
                    </a:srgbClr>
                  </a:solidFill>
                </a:ln>
                <a:solidFill>
                  <a:srgbClr val="DADADA"/>
                </a:solidFill>
              </a:rPr>
              <a:t>/Pat</a:t>
            </a:r>
          </a:p>
          <a:p>
            <a:r>
              <a:rPr lang="sv-SE" sz="1600" dirty="0">
                <a:ln>
                  <a:solidFill>
                    <a:srgbClr val="404040">
                      <a:alpha val="10000"/>
                    </a:srgbClr>
                  </a:solidFill>
                </a:ln>
                <a:solidFill>
                  <a:srgbClr val="DADADA"/>
                </a:solidFill>
              </a:rPr>
              <a:t>Screening</a:t>
            </a:r>
            <a:endParaRPr lang="en-US" sz="1600" dirty="0">
              <a:ln>
                <a:solidFill>
                  <a:srgbClr val="404040">
                    <a:alpha val="10000"/>
                  </a:srgbClr>
                </a:solidFill>
              </a:ln>
              <a:solidFill>
                <a:srgbClr val="DADADA"/>
              </a:solidFill>
            </a:endParaRPr>
          </a:p>
        </p:txBody>
      </p:sp>
      <p:pic>
        <p:nvPicPr>
          <p:cNvPr id="2050" name="Picture 2" descr="Image result for Breast MRI">
            <a:extLst>
              <a:ext uri="{FF2B5EF4-FFF2-40B4-BE49-F238E27FC236}">
                <a16:creationId xmlns:a16="http://schemas.microsoft.com/office/drawing/2014/main" id="{62DD674E-6C9B-4906-90C5-5AC96057653A}"/>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tretch>
            <a:fillRect/>
          </a:stretch>
        </p:blipFill>
        <p:spPr bwMode="auto">
          <a:xfrm>
            <a:off x="4906339" y="1726938"/>
            <a:ext cx="6642193" cy="3404123"/>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BEE7B7BF-D13C-42CE-90AC-621EE19191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915427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8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D5249-3CDF-4924-8B95-B2D3C17987BA}"/>
              </a:ext>
            </a:extLst>
          </p:cNvPr>
          <p:cNvSpPr>
            <a:spLocks noGrp="1"/>
          </p:cNvSpPr>
          <p:nvPr>
            <p:ph type="title"/>
          </p:nvPr>
        </p:nvSpPr>
        <p:spPr>
          <a:xfrm>
            <a:off x="1370693" y="4406537"/>
            <a:ext cx="9440034" cy="1088336"/>
          </a:xfrm>
        </p:spPr>
        <p:txBody>
          <a:bodyPr vert="horz" lIns="91440" tIns="45720" rIns="91440" bIns="45720" rtlCol="0" anchor="b">
            <a:normAutofit/>
          </a:bodyPr>
          <a:lstStyle/>
          <a:p>
            <a:r>
              <a:rPr lang="en-US" sz="4800" dirty="0"/>
              <a:t>Lever, </a:t>
            </a:r>
            <a:r>
              <a:rPr lang="en-US" sz="4800" dirty="0" err="1"/>
              <a:t>Onk</a:t>
            </a:r>
            <a:r>
              <a:rPr lang="en-US" sz="4800" dirty="0"/>
              <a:t>/Pat</a:t>
            </a:r>
          </a:p>
        </p:txBody>
      </p:sp>
      <p:pic>
        <p:nvPicPr>
          <p:cNvPr id="15" name="Picture 12">
            <a:extLst>
              <a:ext uri="{FF2B5EF4-FFF2-40B4-BE49-F238E27FC236}">
                <a16:creationId xmlns:a16="http://schemas.microsoft.com/office/drawing/2014/main" id="{A26253E7-65E8-4CFA-9503-31AA96B7794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l="798" t="2669" r="616"/>
          <a:stretch/>
        </p:blipFill>
        <p:spPr>
          <a:xfrm>
            <a:off x="-1" y="0"/>
            <a:ext cx="12192001" cy="4322278"/>
          </a:xfrm>
          <a:prstGeom prst="rect">
            <a:avLst/>
          </a:prstGeom>
        </p:spPr>
      </p:pic>
      <p:pic>
        <p:nvPicPr>
          <p:cNvPr id="8" name="Picture 7">
            <a:extLst>
              <a:ext uri="{FF2B5EF4-FFF2-40B4-BE49-F238E27FC236}">
                <a16:creationId xmlns:a16="http://schemas.microsoft.com/office/drawing/2014/main" id="{F0279E52-FEC8-4B46-823E-08CBE8EFBB26}"/>
              </a:ext>
            </a:extLst>
          </p:cNvPr>
          <p:cNvPicPr>
            <a:picLocks noChangeAspect="1"/>
          </p:cNvPicPr>
          <p:nvPr/>
        </p:nvPicPr>
        <p:blipFill rotWithShape="1">
          <a:blip r:embed="rId7">
            <a:extLst>
              <a:ext uri="{28A0092B-C50C-407E-A947-70E740481C1C}">
                <a14:useLocalDpi xmlns:a14="http://schemas.microsoft.com/office/drawing/2010/main" val="0"/>
              </a:ext>
            </a:extLst>
          </a:blip>
          <a:srcRect l="13567" r="22945" b="-3"/>
          <a:stretch/>
        </p:blipFill>
        <p:spPr>
          <a:xfrm>
            <a:off x="20" y="-6"/>
            <a:ext cx="4059916" cy="4220682"/>
          </a:xfrm>
          <a:prstGeom prst="rect">
            <a:avLst/>
          </a:prstGeom>
        </p:spPr>
      </p:pic>
      <p:pic>
        <p:nvPicPr>
          <p:cNvPr id="4" name="Picture 3">
            <a:extLst>
              <a:ext uri="{FF2B5EF4-FFF2-40B4-BE49-F238E27FC236}">
                <a16:creationId xmlns:a16="http://schemas.microsoft.com/office/drawing/2014/main" id="{C5B44FB9-0DA0-4E43-B8B5-E1CD8CA49D85}"/>
              </a:ext>
            </a:extLst>
          </p:cNvPr>
          <p:cNvPicPr>
            <a:picLocks noChangeAspect="1"/>
          </p:cNvPicPr>
          <p:nvPr/>
        </p:nvPicPr>
        <p:blipFill rotWithShape="1">
          <a:blip r:embed="rId8">
            <a:extLst>
              <a:ext uri="{28A0092B-C50C-407E-A947-70E740481C1C}">
                <a14:useLocalDpi xmlns:a14="http://schemas.microsoft.com/office/drawing/2010/main" val="0"/>
              </a:ext>
            </a:extLst>
          </a:blip>
          <a:srcRect l="26902" r="7973" b="-1"/>
          <a:stretch/>
        </p:blipFill>
        <p:spPr>
          <a:xfrm>
            <a:off x="4059936" y="10"/>
            <a:ext cx="4072127" cy="4220666"/>
          </a:xfrm>
          <a:prstGeom prst="rect">
            <a:avLst/>
          </a:prstGeom>
        </p:spPr>
      </p:pic>
      <p:pic>
        <p:nvPicPr>
          <p:cNvPr id="6" name="Picture 5">
            <a:extLst>
              <a:ext uri="{FF2B5EF4-FFF2-40B4-BE49-F238E27FC236}">
                <a16:creationId xmlns:a16="http://schemas.microsoft.com/office/drawing/2014/main" id="{913448AC-A3F3-4A63-931E-080C92DF6D54}"/>
              </a:ext>
            </a:extLst>
          </p:cNvPr>
          <p:cNvPicPr>
            <a:picLocks noChangeAspect="1"/>
          </p:cNvPicPr>
          <p:nvPr/>
        </p:nvPicPr>
        <p:blipFill rotWithShape="1">
          <a:blip r:embed="rId9">
            <a:extLst>
              <a:ext uri="{28A0092B-C50C-407E-A947-70E740481C1C}">
                <a14:useLocalDpi xmlns:a14="http://schemas.microsoft.com/office/drawing/2010/main" val="0"/>
              </a:ext>
            </a:extLst>
          </a:blip>
          <a:srcRect l="19167" r="31934" b="-2"/>
          <a:stretch/>
        </p:blipFill>
        <p:spPr>
          <a:xfrm>
            <a:off x="8132064" y="5"/>
            <a:ext cx="4059936" cy="4220681"/>
          </a:xfrm>
          <a:prstGeom prst="rect">
            <a:avLst/>
          </a:prstGeom>
        </p:spPr>
      </p:pic>
      <p:pic>
        <p:nvPicPr>
          <p:cNvPr id="3" name="Recorded Sound">
            <a:hlinkClick r:id="" action="ppaction://media"/>
            <a:extLst>
              <a:ext uri="{FF2B5EF4-FFF2-40B4-BE49-F238E27FC236}">
                <a16:creationId xmlns:a16="http://schemas.microsoft.com/office/drawing/2014/main" id="{9EDD3CDA-27A4-4063-9B63-A911FB52D5A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15540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678DB4-2829-41F1-8421-02D2C3108E35}"/>
              </a:ext>
            </a:extLst>
          </p:cNvPr>
          <p:cNvSpPr>
            <a:spLocks noGrp="1"/>
          </p:cNvSpPr>
          <p:nvPr>
            <p:ph type="title"/>
          </p:nvPr>
        </p:nvSpPr>
        <p:spPr/>
        <p:txBody>
          <a:bodyPr/>
          <a:lstStyle/>
          <a:p>
            <a:r>
              <a:rPr lang="en-US" dirty="0"/>
              <a:t>Magnet </a:t>
            </a:r>
            <a:r>
              <a:rPr lang="en-US" dirty="0" err="1"/>
              <a:t>Resonans</a:t>
            </a:r>
            <a:r>
              <a:rPr lang="en-US" dirty="0"/>
              <a:t> </a:t>
            </a:r>
            <a:r>
              <a:rPr lang="en-US" dirty="0" err="1"/>
              <a:t>Tomografi</a:t>
            </a:r>
            <a:r>
              <a:rPr lang="en-US" dirty="0"/>
              <a:t> (MRT)</a:t>
            </a:r>
          </a:p>
        </p:txBody>
      </p:sp>
      <p:sp>
        <p:nvSpPr>
          <p:cNvPr id="5" name="Text Placeholder 4">
            <a:extLst>
              <a:ext uri="{FF2B5EF4-FFF2-40B4-BE49-F238E27FC236}">
                <a16:creationId xmlns:a16="http://schemas.microsoft.com/office/drawing/2014/main" id="{D83741B9-1EEE-4A58-B0DB-99C0F5AE64D4}"/>
              </a:ext>
            </a:extLst>
          </p:cNvPr>
          <p:cNvSpPr>
            <a:spLocks noGrp="1"/>
          </p:cNvSpPr>
          <p:nvPr>
            <p:ph type="body" idx="1"/>
          </p:nvPr>
        </p:nvSpPr>
        <p:spPr/>
        <p:txBody>
          <a:bodyPr/>
          <a:lstStyle/>
          <a:p>
            <a:r>
              <a:rPr lang="en-US" dirty="0" err="1"/>
              <a:t>Fördelar</a:t>
            </a:r>
            <a:endParaRPr lang="en-US" dirty="0"/>
          </a:p>
        </p:txBody>
      </p:sp>
      <p:sp>
        <p:nvSpPr>
          <p:cNvPr id="6" name="Content Placeholder 5">
            <a:extLst>
              <a:ext uri="{FF2B5EF4-FFF2-40B4-BE49-F238E27FC236}">
                <a16:creationId xmlns:a16="http://schemas.microsoft.com/office/drawing/2014/main" id="{59F7BB6B-8564-46EB-888C-55B9D9DC7EA6}"/>
              </a:ext>
            </a:extLst>
          </p:cNvPr>
          <p:cNvSpPr>
            <a:spLocks noGrp="1"/>
          </p:cNvSpPr>
          <p:nvPr>
            <p:ph sz="half" idx="2"/>
          </p:nvPr>
        </p:nvSpPr>
        <p:spPr/>
        <p:txBody>
          <a:bodyPr/>
          <a:lstStyle/>
          <a:p>
            <a:r>
              <a:rPr lang="en-US" dirty="0"/>
              <a:t>Inga </a:t>
            </a:r>
            <a:r>
              <a:rPr lang="en-US" u="sng" dirty="0" err="1"/>
              <a:t>joniserande</a:t>
            </a:r>
            <a:r>
              <a:rPr lang="en-US" u="sng" dirty="0"/>
              <a:t> </a:t>
            </a:r>
            <a:r>
              <a:rPr lang="en-US" u="sng" dirty="0" err="1"/>
              <a:t>strålning</a:t>
            </a:r>
            <a:endParaRPr lang="en-US" u="sng" dirty="0"/>
          </a:p>
          <a:p>
            <a:r>
              <a:rPr lang="en-US" dirty="0" err="1"/>
              <a:t>Överlägsen</a:t>
            </a:r>
            <a:r>
              <a:rPr lang="en-US" dirty="0"/>
              <a:t> </a:t>
            </a:r>
            <a:r>
              <a:rPr lang="en-US" dirty="0" err="1"/>
              <a:t>mjukvävnadskontrast</a:t>
            </a:r>
            <a:endParaRPr lang="en-US" dirty="0"/>
          </a:p>
          <a:p>
            <a:r>
              <a:rPr lang="en-US" dirty="0" err="1"/>
              <a:t>Många</a:t>
            </a:r>
            <a:r>
              <a:rPr lang="en-US" dirty="0"/>
              <a:t> </a:t>
            </a:r>
            <a:r>
              <a:rPr lang="en-US" dirty="0" err="1"/>
              <a:t>olika</a:t>
            </a:r>
            <a:r>
              <a:rPr lang="en-US" dirty="0"/>
              <a:t> </a:t>
            </a:r>
            <a:r>
              <a:rPr lang="en-US" dirty="0" err="1"/>
              <a:t>typer</a:t>
            </a:r>
            <a:r>
              <a:rPr lang="en-US" dirty="0"/>
              <a:t> av </a:t>
            </a:r>
            <a:r>
              <a:rPr lang="en-US" dirty="0" err="1"/>
              <a:t>kontrast</a:t>
            </a:r>
            <a:r>
              <a:rPr lang="en-US" dirty="0"/>
              <a:t> </a:t>
            </a:r>
            <a:r>
              <a:rPr lang="en-US" dirty="0" err="1"/>
              <a:t>kan</a:t>
            </a:r>
            <a:r>
              <a:rPr lang="en-US" dirty="0"/>
              <a:t> </a:t>
            </a:r>
            <a:r>
              <a:rPr lang="en-US" dirty="0" err="1"/>
              <a:t>avbildas</a:t>
            </a:r>
            <a:endParaRPr lang="en-US" dirty="0"/>
          </a:p>
        </p:txBody>
      </p:sp>
      <p:sp>
        <p:nvSpPr>
          <p:cNvPr id="7" name="Text Placeholder 6">
            <a:extLst>
              <a:ext uri="{FF2B5EF4-FFF2-40B4-BE49-F238E27FC236}">
                <a16:creationId xmlns:a16="http://schemas.microsoft.com/office/drawing/2014/main" id="{8FA6FE6B-9F90-4BB7-A31F-D07AA106CDCB}"/>
              </a:ext>
            </a:extLst>
          </p:cNvPr>
          <p:cNvSpPr>
            <a:spLocks noGrp="1"/>
          </p:cNvSpPr>
          <p:nvPr>
            <p:ph type="body" sz="quarter" idx="3"/>
          </p:nvPr>
        </p:nvSpPr>
        <p:spPr/>
        <p:txBody>
          <a:bodyPr/>
          <a:lstStyle/>
          <a:p>
            <a:r>
              <a:rPr lang="en-US" dirty="0" err="1"/>
              <a:t>Nackdelar</a:t>
            </a:r>
            <a:endParaRPr lang="en-US" dirty="0"/>
          </a:p>
        </p:txBody>
      </p:sp>
      <p:sp>
        <p:nvSpPr>
          <p:cNvPr id="8" name="Content Placeholder 7">
            <a:extLst>
              <a:ext uri="{FF2B5EF4-FFF2-40B4-BE49-F238E27FC236}">
                <a16:creationId xmlns:a16="http://schemas.microsoft.com/office/drawing/2014/main" id="{22AD18B5-A847-476A-8C45-9E701233B168}"/>
              </a:ext>
            </a:extLst>
          </p:cNvPr>
          <p:cNvSpPr>
            <a:spLocks noGrp="1"/>
          </p:cNvSpPr>
          <p:nvPr>
            <p:ph sz="quarter" idx="4"/>
          </p:nvPr>
        </p:nvSpPr>
        <p:spPr/>
        <p:txBody>
          <a:bodyPr/>
          <a:lstStyle/>
          <a:p>
            <a:r>
              <a:rPr lang="en-US" dirty="0" err="1"/>
              <a:t>Långsam</a:t>
            </a:r>
            <a:endParaRPr lang="en-US" dirty="0"/>
          </a:p>
          <a:p>
            <a:r>
              <a:rPr lang="en-US" dirty="0" err="1"/>
              <a:t>Dyr</a:t>
            </a:r>
            <a:endParaRPr lang="en-US" dirty="0"/>
          </a:p>
          <a:p>
            <a:r>
              <a:rPr lang="en-US" dirty="0" err="1"/>
              <a:t>Säkerhet</a:t>
            </a:r>
            <a:r>
              <a:rPr lang="en-US" dirty="0"/>
              <a:t> </a:t>
            </a:r>
            <a:r>
              <a:rPr lang="en-US" dirty="0" err="1"/>
              <a:t>och</a:t>
            </a:r>
            <a:r>
              <a:rPr lang="en-US" dirty="0"/>
              <a:t> </a:t>
            </a:r>
            <a:r>
              <a:rPr lang="en-US" dirty="0" err="1"/>
              <a:t>logistik</a:t>
            </a:r>
            <a:endParaRPr lang="en-US" dirty="0"/>
          </a:p>
          <a:p>
            <a:pPr lvl="1"/>
            <a:r>
              <a:rPr lang="en-US" dirty="0"/>
              <a:t>Inga (ferro)</a:t>
            </a:r>
            <a:r>
              <a:rPr lang="en-US" dirty="0" err="1"/>
              <a:t>magnetiska</a:t>
            </a:r>
            <a:r>
              <a:rPr lang="en-US" dirty="0"/>
              <a:t> </a:t>
            </a:r>
            <a:r>
              <a:rPr lang="en-US" dirty="0" err="1"/>
              <a:t>föremål</a:t>
            </a:r>
            <a:r>
              <a:rPr lang="en-US" dirty="0"/>
              <a:t> </a:t>
            </a:r>
            <a:r>
              <a:rPr lang="en-US" dirty="0" err="1"/>
              <a:t>kan</a:t>
            </a:r>
            <a:r>
              <a:rPr lang="en-US" dirty="0"/>
              <a:t> </a:t>
            </a:r>
            <a:r>
              <a:rPr lang="en-US" dirty="0" err="1"/>
              <a:t>skannas</a:t>
            </a:r>
            <a:endParaRPr lang="en-US" dirty="0"/>
          </a:p>
          <a:p>
            <a:pPr lvl="1"/>
            <a:r>
              <a:rPr lang="en-US" dirty="0" err="1"/>
              <a:t>Implantat</a:t>
            </a:r>
            <a:r>
              <a:rPr lang="en-US" dirty="0"/>
              <a:t> </a:t>
            </a:r>
            <a:r>
              <a:rPr lang="en-US" dirty="0" err="1"/>
              <a:t>och</a:t>
            </a:r>
            <a:r>
              <a:rPr lang="en-US" dirty="0"/>
              <a:t> pacemakers</a:t>
            </a:r>
          </a:p>
          <a:p>
            <a:r>
              <a:rPr lang="en-US" dirty="0" err="1"/>
              <a:t>Relativa</a:t>
            </a:r>
            <a:r>
              <a:rPr lang="en-US" dirty="0"/>
              <a:t> </a:t>
            </a:r>
            <a:r>
              <a:rPr lang="en-US" dirty="0" err="1"/>
              <a:t>Intensitet</a:t>
            </a:r>
            <a:r>
              <a:rPr lang="en-US" dirty="0"/>
              <a:t>/</a:t>
            </a:r>
            <a:r>
              <a:rPr lang="en-US" dirty="0" err="1"/>
              <a:t>Kontrast</a:t>
            </a:r>
            <a:endParaRPr lang="en-US" dirty="0"/>
          </a:p>
          <a:p>
            <a:pPr lvl="1"/>
            <a:r>
              <a:rPr lang="en-US" dirty="0" err="1"/>
              <a:t>Svår</a:t>
            </a:r>
            <a:r>
              <a:rPr lang="en-US" dirty="0"/>
              <a:t> </a:t>
            </a:r>
            <a:r>
              <a:rPr lang="en-US" dirty="0" err="1"/>
              <a:t>att</a:t>
            </a:r>
            <a:r>
              <a:rPr lang="en-US" dirty="0"/>
              <a:t> </a:t>
            </a:r>
            <a:r>
              <a:rPr lang="en-US" dirty="0" err="1"/>
              <a:t>få</a:t>
            </a:r>
            <a:r>
              <a:rPr lang="en-US" dirty="0"/>
              <a:t> </a:t>
            </a:r>
            <a:r>
              <a:rPr lang="en-US" dirty="0" err="1"/>
              <a:t>absoluta</a:t>
            </a:r>
            <a:r>
              <a:rPr lang="en-US" dirty="0"/>
              <a:t> </a:t>
            </a:r>
            <a:r>
              <a:rPr lang="en-US" dirty="0" err="1"/>
              <a:t>värden</a:t>
            </a:r>
            <a:r>
              <a:rPr lang="en-US" dirty="0"/>
              <a:t> med MR</a:t>
            </a:r>
          </a:p>
        </p:txBody>
      </p:sp>
      <p:pic>
        <p:nvPicPr>
          <p:cNvPr id="9" name="Content Placeholder 10">
            <a:extLst>
              <a:ext uri="{FF2B5EF4-FFF2-40B4-BE49-F238E27FC236}">
                <a16:creationId xmlns:a16="http://schemas.microsoft.com/office/drawing/2014/main" id="{A672FD00-6D1A-426B-90C5-E67AB4288A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1082" y="3733800"/>
            <a:ext cx="4114908" cy="2156779"/>
          </a:xfrm>
          <a:prstGeom prst="rect">
            <a:avLst/>
          </a:prstGeom>
        </p:spPr>
      </p:pic>
      <p:pic>
        <p:nvPicPr>
          <p:cNvPr id="2" name="Recorded Sound">
            <a:hlinkClick r:id="" action="ppaction://media"/>
            <a:extLst>
              <a:ext uri="{FF2B5EF4-FFF2-40B4-BE49-F238E27FC236}">
                <a16:creationId xmlns:a16="http://schemas.microsoft.com/office/drawing/2014/main" id="{AE590FB6-C8CC-401D-8835-3628502143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564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5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045F8-CE42-4579-A270-A5BD9402FE3C}"/>
              </a:ext>
            </a:extLst>
          </p:cNvPr>
          <p:cNvSpPr>
            <a:spLocks noGrp="1"/>
          </p:cNvSpPr>
          <p:nvPr>
            <p:ph type="title"/>
          </p:nvPr>
        </p:nvSpPr>
        <p:spPr>
          <a:xfrm>
            <a:off x="1370693" y="4435229"/>
            <a:ext cx="9440034" cy="1059644"/>
          </a:xfrm>
        </p:spPr>
        <p:txBody>
          <a:bodyPr vert="horz" lIns="91440" tIns="45720" rIns="91440" bIns="45720" rtlCol="0" anchor="b">
            <a:normAutofit/>
          </a:bodyPr>
          <a:lstStyle/>
          <a:p>
            <a:r>
              <a:rPr lang="en-US" sz="4800"/>
              <a:t>Lever, Järn</a:t>
            </a:r>
          </a:p>
        </p:txBody>
      </p:sp>
      <p:pic>
        <p:nvPicPr>
          <p:cNvPr id="8" name="Picture 7">
            <a:extLst>
              <a:ext uri="{FF2B5EF4-FFF2-40B4-BE49-F238E27FC236}">
                <a16:creationId xmlns:a16="http://schemas.microsoft.com/office/drawing/2014/main" id="{9B0DB875-49E3-4B9D-8AAE-D81A127B6647}"/>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pic>
        <p:nvPicPr>
          <p:cNvPr id="3" name="Picture 2">
            <a:extLst>
              <a:ext uri="{FF2B5EF4-FFF2-40B4-BE49-F238E27FC236}">
                <a16:creationId xmlns:a16="http://schemas.microsoft.com/office/drawing/2014/main" id="{C2C5AC33-AD71-4DD0-B364-B51DF1E2AFE2}"/>
              </a:ext>
            </a:extLst>
          </p:cNvPr>
          <p:cNvPicPr>
            <a:picLocks noChangeAspect="1"/>
          </p:cNvPicPr>
          <p:nvPr/>
        </p:nvPicPr>
        <p:blipFill rotWithShape="1">
          <a:blip r:embed="rId7">
            <a:extLst>
              <a:ext uri="{28A0092B-C50C-407E-A947-70E740481C1C}">
                <a14:useLocalDpi xmlns:a14="http://schemas.microsoft.com/office/drawing/2010/main" val="0"/>
              </a:ext>
            </a:extLst>
          </a:blip>
          <a:srcRect r="7850" b="1"/>
          <a:stretch/>
        </p:blipFill>
        <p:spPr>
          <a:xfrm>
            <a:off x="1169349" y="695008"/>
            <a:ext cx="9845346" cy="3525671"/>
          </a:xfrm>
          <a:prstGeom prst="rect">
            <a:avLst/>
          </a:prstGeom>
        </p:spPr>
      </p:pic>
      <p:pic>
        <p:nvPicPr>
          <p:cNvPr id="4" name="Recorded Sound">
            <a:hlinkClick r:id="" action="ppaction://media"/>
            <a:extLst>
              <a:ext uri="{FF2B5EF4-FFF2-40B4-BE49-F238E27FC236}">
                <a16:creationId xmlns:a16="http://schemas.microsoft.com/office/drawing/2014/main" id="{3A7313B3-268F-47FD-971F-C970AD86A52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47452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8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D4D29-03CB-4B00-A475-732AFFA7D019}"/>
              </a:ext>
            </a:extLst>
          </p:cNvPr>
          <p:cNvSpPr>
            <a:spLocks noGrp="1"/>
          </p:cNvSpPr>
          <p:nvPr>
            <p:ph type="title"/>
          </p:nvPr>
        </p:nvSpPr>
        <p:spPr>
          <a:xfrm>
            <a:off x="1370693" y="4406537"/>
            <a:ext cx="9440034" cy="1088336"/>
          </a:xfrm>
        </p:spPr>
        <p:txBody>
          <a:bodyPr vert="horz" lIns="91440" tIns="45720" rIns="91440" bIns="45720" rtlCol="0" anchor="b">
            <a:normAutofit/>
          </a:bodyPr>
          <a:lstStyle/>
          <a:p>
            <a:r>
              <a:rPr lang="en-US" sz="4800"/>
              <a:t>Lever, Elastografi</a:t>
            </a:r>
          </a:p>
        </p:txBody>
      </p:sp>
      <p:pic>
        <p:nvPicPr>
          <p:cNvPr id="11" name="Picture 8">
            <a:extLst>
              <a:ext uri="{FF2B5EF4-FFF2-40B4-BE49-F238E27FC236}">
                <a16:creationId xmlns:a16="http://schemas.microsoft.com/office/drawing/2014/main" id="{2BFB581C-2142-4222-9A3B-905AD6C0953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l="798" t="2669" r="616"/>
          <a:stretch/>
        </p:blipFill>
        <p:spPr>
          <a:xfrm>
            <a:off x="-1" y="0"/>
            <a:ext cx="12192001" cy="4322278"/>
          </a:xfrm>
          <a:prstGeom prst="rect">
            <a:avLst/>
          </a:prstGeom>
        </p:spPr>
      </p:pic>
      <p:pic>
        <p:nvPicPr>
          <p:cNvPr id="4" name="Picture 3">
            <a:extLst>
              <a:ext uri="{FF2B5EF4-FFF2-40B4-BE49-F238E27FC236}">
                <a16:creationId xmlns:a16="http://schemas.microsoft.com/office/drawing/2014/main" id="{11BF3C3C-FA26-4B48-870B-71AFF7DDDFF6}"/>
              </a:ext>
            </a:extLst>
          </p:cNvPr>
          <p:cNvPicPr>
            <a:picLocks noChangeAspect="1"/>
          </p:cNvPicPr>
          <p:nvPr/>
        </p:nvPicPr>
        <p:blipFill rotWithShape="1">
          <a:blip r:embed="rId7">
            <a:extLst>
              <a:ext uri="{28A0092B-C50C-407E-A947-70E740481C1C}">
                <a14:useLocalDpi xmlns:a14="http://schemas.microsoft.com/office/drawing/2010/main" val="0"/>
              </a:ext>
            </a:extLst>
          </a:blip>
          <a:srcRect t="1847" r="-1" b="-1"/>
          <a:stretch/>
        </p:blipFill>
        <p:spPr>
          <a:xfrm>
            <a:off x="-1" y="-1"/>
            <a:ext cx="12198915" cy="4220682"/>
          </a:xfrm>
          <a:prstGeom prst="rect">
            <a:avLst/>
          </a:prstGeom>
        </p:spPr>
      </p:pic>
      <p:pic>
        <p:nvPicPr>
          <p:cNvPr id="3" name="Recorded Sound">
            <a:hlinkClick r:id="" action="ppaction://media"/>
            <a:extLst>
              <a:ext uri="{FF2B5EF4-FFF2-40B4-BE49-F238E27FC236}">
                <a16:creationId xmlns:a16="http://schemas.microsoft.com/office/drawing/2014/main" id="{28C25FB1-F70A-4F8B-B513-4D685D412C2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0156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8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E482A67-6CD8-49D7-9F85-52ECF99152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77D238-9A95-460A-A053-8883178C3798}"/>
              </a:ext>
            </a:extLst>
          </p:cNvPr>
          <p:cNvSpPr>
            <a:spLocks noGrp="1"/>
          </p:cNvSpPr>
          <p:nvPr>
            <p:ph type="title"/>
          </p:nvPr>
        </p:nvSpPr>
        <p:spPr>
          <a:xfrm>
            <a:off x="8094617" y="965196"/>
            <a:ext cx="3137262" cy="2633146"/>
          </a:xfrm>
        </p:spPr>
        <p:txBody>
          <a:bodyPr vert="horz" lIns="91440" tIns="45720" rIns="91440" bIns="45720" rtlCol="0" anchor="b">
            <a:normAutofit/>
          </a:bodyPr>
          <a:lstStyle/>
          <a:p>
            <a:r>
              <a:rPr lang="en-US">
                <a:solidFill>
                  <a:srgbClr val="DADADA"/>
                </a:solidFill>
              </a:rPr>
              <a:t>Buk</a:t>
            </a:r>
          </a:p>
        </p:txBody>
      </p:sp>
      <p:sp>
        <p:nvSpPr>
          <p:cNvPr id="11" name="Rectangle 10">
            <a:extLst>
              <a:ext uri="{FF2B5EF4-FFF2-40B4-BE49-F238E27FC236}">
                <a16:creationId xmlns:a16="http://schemas.microsoft.com/office/drawing/2014/main" id="{418F941B-B7E9-44F2-9A2C-5D35ACF9A6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0614" y="965196"/>
            <a:ext cx="6476539" cy="4781641"/>
          </a:xfrm>
          <a:prstGeom prst="rect">
            <a:avLst/>
          </a:prstGeom>
          <a:solidFill>
            <a:schemeClr val="bg1"/>
          </a:solidFill>
          <a:ln w="190500">
            <a:solidFill>
              <a:srgbClr val="FFFFFF">
                <a:alpha val="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011F444-A395-4424-86AC-06B3FF07E6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1995" y="1438360"/>
            <a:ext cx="5479020" cy="3835314"/>
          </a:xfrm>
          <a:prstGeom prst="rect">
            <a:avLst/>
          </a:prstGeom>
        </p:spPr>
      </p:pic>
      <p:pic>
        <p:nvPicPr>
          <p:cNvPr id="3" name="Recorded Sound">
            <a:hlinkClick r:id="" action="ppaction://media"/>
            <a:extLst>
              <a:ext uri="{FF2B5EF4-FFF2-40B4-BE49-F238E27FC236}">
                <a16:creationId xmlns:a16="http://schemas.microsoft.com/office/drawing/2014/main" id="{6495E45A-FE05-4275-BE04-9EFBA6E506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9999122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211D8-4ED5-4D56-A1DA-EA47532FFEAB}"/>
              </a:ext>
            </a:extLst>
          </p:cNvPr>
          <p:cNvSpPr>
            <a:spLocks noGrp="1"/>
          </p:cNvSpPr>
          <p:nvPr>
            <p:ph type="title"/>
          </p:nvPr>
        </p:nvSpPr>
        <p:spPr>
          <a:xfrm>
            <a:off x="1370693" y="4406537"/>
            <a:ext cx="9440034" cy="1088336"/>
          </a:xfrm>
        </p:spPr>
        <p:txBody>
          <a:bodyPr vert="horz" lIns="91440" tIns="45720" rIns="91440" bIns="45720" rtlCol="0" anchor="b">
            <a:normAutofit/>
          </a:bodyPr>
          <a:lstStyle/>
          <a:p>
            <a:r>
              <a:rPr lang="en-US" sz="4800" dirty="0"/>
              <a:t>Buk, </a:t>
            </a:r>
            <a:r>
              <a:rPr lang="en-US" sz="4800" dirty="0" err="1"/>
              <a:t>Prostata</a:t>
            </a:r>
            <a:endParaRPr lang="en-US" sz="4800" dirty="0"/>
          </a:p>
        </p:txBody>
      </p:sp>
      <p:pic>
        <p:nvPicPr>
          <p:cNvPr id="13" name="Picture 10">
            <a:extLst>
              <a:ext uri="{FF2B5EF4-FFF2-40B4-BE49-F238E27FC236}">
                <a16:creationId xmlns:a16="http://schemas.microsoft.com/office/drawing/2014/main" id="{A26253E7-65E8-4CFA-9503-31AA96B7794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l="798" t="2669" r="616"/>
          <a:stretch/>
        </p:blipFill>
        <p:spPr>
          <a:xfrm>
            <a:off x="-1" y="0"/>
            <a:ext cx="12192001" cy="4322278"/>
          </a:xfrm>
          <a:prstGeom prst="rect">
            <a:avLst/>
          </a:prstGeom>
        </p:spPr>
      </p:pic>
      <p:pic>
        <p:nvPicPr>
          <p:cNvPr id="6" name="Picture 5">
            <a:extLst>
              <a:ext uri="{FF2B5EF4-FFF2-40B4-BE49-F238E27FC236}">
                <a16:creationId xmlns:a16="http://schemas.microsoft.com/office/drawing/2014/main" id="{BF41BF10-7C8A-4DDC-BD96-F144A7DC452E}"/>
              </a:ext>
            </a:extLst>
          </p:cNvPr>
          <p:cNvPicPr>
            <a:picLocks noChangeAspect="1"/>
          </p:cNvPicPr>
          <p:nvPr/>
        </p:nvPicPr>
        <p:blipFill rotWithShape="1">
          <a:blip r:embed="rId7">
            <a:extLst>
              <a:ext uri="{28A0092B-C50C-407E-A947-70E740481C1C}">
                <a14:useLocalDpi xmlns:a14="http://schemas.microsoft.com/office/drawing/2010/main" val="0"/>
              </a:ext>
            </a:extLst>
          </a:blip>
          <a:srcRect b="2483"/>
          <a:stretch/>
        </p:blipFill>
        <p:spPr>
          <a:xfrm>
            <a:off x="-5" y="-6"/>
            <a:ext cx="6096000" cy="4220682"/>
          </a:xfrm>
          <a:prstGeom prst="rect">
            <a:avLst/>
          </a:prstGeom>
        </p:spPr>
      </p:pic>
      <p:pic>
        <p:nvPicPr>
          <p:cNvPr id="4" name="Picture 3">
            <a:extLst>
              <a:ext uri="{FF2B5EF4-FFF2-40B4-BE49-F238E27FC236}">
                <a16:creationId xmlns:a16="http://schemas.microsoft.com/office/drawing/2014/main" id="{4DDD544D-7A53-42A2-B56D-55EFB5DED895}"/>
              </a:ext>
            </a:extLst>
          </p:cNvPr>
          <p:cNvPicPr>
            <a:picLocks noChangeAspect="1"/>
          </p:cNvPicPr>
          <p:nvPr/>
        </p:nvPicPr>
        <p:blipFill rotWithShape="1">
          <a:blip r:embed="rId8">
            <a:extLst>
              <a:ext uri="{28A0092B-C50C-407E-A947-70E740481C1C}">
                <a14:useLocalDpi xmlns:a14="http://schemas.microsoft.com/office/drawing/2010/main" val="0"/>
              </a:ext>
            </a:extLst>
          </a:blip>
          <a:srcRect l="2486" r="1" b="1"/>
          <a:stretch/>
        </p:blipFill>
        <p:spPr>
          <a:xfrm>
            <a:off x="6049109" y="5"/>
            <a:ext cx="6142896" cy="4220681"/>
          </a:xfrm>
          <a:prstGeom prst="rect">
            <a:avLst/>
          </a:prstGeom>
        </p:spPr>
      </p:pic>
      <p:pic>
        <p:nvPicPr>
          <p:cNvPr id="3" name="Recorded Sound">
            <a:hlinkClick r:id="" action="ppaction://media"/>
            <a:extLst>
              <a:ext uri="{FF2B5EF4-FFF2-40B4-BE49-F238E27FC236}">
                <a16:creationId xmlns:a16="http://schemas.microsoft.com/office/drawing/2014/main" id="{C8451FEB-11F6-435D-8CBE-053EE0CB80E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26562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8F531-2E18-4D76-B689-6C23DAE932CA}"/>
              </a:ext>
            </a:extLst>
          </p:cNvPr>
          <p:cNvSpPr>
            <a:spLocks noGrp="1"/>
          </p:cNvSpPr>
          <p:nvPr>
            <p:ph type="title"/>
          </p:nvPr>
        </p:nvSpPr>
        <p:spPr>
          <a:xfrm>
            <a:off x="1370693" y="4511814"/>
            <a:ext cx="9440034" cy="1130260"/>
          </a:xfrm>
        </p:spPr>
        <p:txBody>
          <a:bodyPr vert="horz" lIns="91440" tIns="45720" rIns="91440" bIns="45720" rtlCol="0" anchor="b">
            <a:normAutofit/>
          </a:bodyPr>
          <a:lstStyle/>
          <a:p>
            <a:r>
              <a:rPr lang="en-US" sz="4800"/>
              <a:t>MSK</a:t>
            </a:r>
          </a:p>
        </p:txBody>
      </p:sp>
      <p:pic>
        <p:nvPicPr>
          <p:cNvPr id="71" name="Picture 70">
            <a:extLst>
              <a:ext uri="{FF2B5EF4-FFF2-40B4-BE49-F238E27FC236}">
                <a16:creationId xmlns:a16="http://schemas.microsoft.com/office/drawing/2014/main" id="{D04C0182-96E7-4A1B-8EAB-F910C2F3ED4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643467" y="547807"/>
            <a:ext cx="10905066" cy="3816806"/>
          </a:xfrm>
          <a:prstGeom prst="rect">
            <a:avLst/>
          </a:prstGeom>
        </p:spPr>
      </p:pic>
      <p:pic>
        <p:nvPicPr>
          <p:cNvPr id="4" name="Picture 3">
            <a:extLst>
              <a:ext uri="{FF2B5EF4-FFF2-40B4-BE49-F238E27FC236}">
                <a16:creationId xmlns:a16="http://schemas.microsoft.com/office/drawing/2014/main" id="{BC2AC463-3FC2-4352-B334-83AD1564D37C}"/>
              </a:ext>
            </a:extLst>
          </p:cNvPr>
          <p:cNvPicPr>
            <a:picLocks noChangeAspect="1"/>
          </p:cNvPicPr>
          <p:nvPr/>
        </p:nvPicPr>
        <p:blipFill rotWithShape="1">
          <a:blip r:embed="rId7">
            <a:extLst>
              <a:ext uri="{28A0092B-C50C-407E-A947-70E740481C1C}">
                <a14:useLocalDpi xmlns:a14="http://schemas.microsoft.com/office/drawing/2010/main" val="0"/>
              </a:ext>
            </a:extLst>
          </a:blip>
          <a:srcRect l="273" r="-3" b="-3"/>
          <a:stretch/>
        </p:blipFill>
        <p:spPr>
          <a:xfrm>
            <a:off x="858828" y="1280876"/>
            <a:ext cx="2344251" cy="2350668"/>
          </a:xfrm>
          <a:prstGeom prst="rect">
            <a:avLst/>
          </a:prstGeom>
        </p:spPr>
      </p:pic>
      <p:pic>
        <p:nvPicPr>
          <p:cNvPr id="6" name="Picture 5">
            <a:extLst>
              <a:ext uri="{FF2B5EF4-FFF2-40B4-BE49-F238E27FC236}">
                <a16:creationId xmlns:a16="http://schemas.microsoft.com/office/drawing/2014/main" id="{59D1B131-C8C9-4633-AE82-4E230D7BC086}"/>
              </a:ext>
            </a:extLst>
          </p:cNvPr>
          <p:cNvPicPr>
            <a:picLocks noChangeAspect="1"/>
          </p:cNvPicPr>
          <p:nvPr/>
        </p:nvPicPr>
        <p:blipFill rotWithShape="1">
          <a:blip r:embed="rId8">
            <a:extLst>
              <a:ext uri="{28A0092B-C50C-407E-A947-70E740481C1C}">
                <a14:useLocalDpi xmlns:a14="http://schemas.microsoft.com/office/drawing/2010/main" val="0"/>
              </a:ext>
            </a:extLst>
          </a:blip>
          <a:srcRect t="13720" r="-4" b="10041"/>
          <a:stretch/>
        </p:blipFill>
        <p:spPr>
          <a:xfrm>
            <a:off x="3283119" y="1550187"/>
            <a:ext cx="2464471" cy="1878813"/>
          </a:xfrm>
          <a:prstGeom prst="rect">
            <a:avLst/>
          </a:prstGeom>
        </p:spPr>
      </p:pic>
      <p:pic>
        <p:nvPicPr>
          <p:cNvPr id="1026" name="Picture 2" descr="Image result for msk mri sodium">
            <a:extLst>
              <a:ext uri="{FF2B5EF4-FFF2-40B4-BE49-F238E27FC236}">
                <a16:creationId xmlns:a16="http://schemas.microsoft.com/office/drawing/2014/main" id="{4F652BC1-63D4-418B-B53B-84F1590981EA}"/>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882910" y="748323"/>
            <a:ext cx="5530303" cy="3415774"/>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E64232DE-4FE5-411E-BD2F-1CBBFB14DEC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058728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0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2CB45-B336-4088-9C86-3475884C99B2}"/>
              </a:ext>
            </a:extLst>
          </p:cNvPr>
          <p:cNvSpPr>
            <a:spLocks noGrp="1"/>
          </p:cNvSpPr>
          <p:nvPr>
            <p:ph type="title"/>
          </p:nvPr>
        </p:nvSpPr>
        <p:spPr/>
        <p:txBody>
          <a:bodyPr/>
          <a:lstStyle/>
          <a:p>
            <a:r>
              <a:rPr lang="en-US" dirty="0"/>
              <a:t>Fusion, PET/MR</a:t>
            </a:r>
          </a:p>
        </p:txBody>
      </p:sp>
      <p:pic>
        <p:nvPicPr>
          <p:cNvPr id="4" name="Picture 3">
            <a:extLst>
              <a:ext uri="{FF2B5EF4-FFF2-40B4-BE49-F238E27FC236}">
                <a16:creationId xmlns:a16="http://schemas.microsoft.com/office/drawing/2014/main" id="{1CC8E378-6611-4AEF-8DFE-F4A55CAE1A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2551" y="1580050"/>
            <a:ext cx="8096250" cy="4886325"/>
          </a:xfrm>
          <a:prstGeom prst="rect">
            <a:avLst/>
          </a:prstGeom>
        </p:spPr>
      </p:pic>
      <p:pic>
        <p:nvPicPr>
          <p:cNvPr id="3" name="Recorded Sound">
            <a:hlinkClick r:id="" action="ppaction://media"/>
            <a:extLst>
              <a:ext uri="{FF2B5EF4-FFF2-40B4-BE49-F238E27FC236}">
                <a16:creationId xmlns:a16="http://schemas.microsoft.com/office/drawing/2014/main" id="{6F3B5D20-C7CE-4685-8CFE-EE4A3C37F5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1337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9F056-7DDA-4173-A9F4-F0A8D3373302}"/>
              </a:ext>
            </a:extLst>
          </p:cNvPr>
          <p:cNvSpPr>
            <a:spLocks noGrp="1"/>
          </p:cNvSpPr>
          <p:nvPr>
            <p:ph type="title"/>
          </p:nvPr>
        </p:nvSpPr>
        <p:spPr/>
        <p:txBody>
          <a:bodyPr/>
          <a:lstStyle/>
          <a:p>
            <a:r>
              <a:rPr lang="en-US" dirty="0" err="1"/>
              <a:t>Nackdelar</a:t>
            </a:r>
            <a:r>
              <a:rPr lang="en-US" dirty="0"/>
              <a:t> – Metal/</a:t>
            </a:r>
            <a:r>
              <a:rPr lang="en-US" dirty="0" err="1"/>
              <a:t>Elektronik</a:t>
            </a:r>
            <a:endParaRPr lang="en-US" dirty="0"/>
          </a:p>
        </p:txBody>
      </p:sp>
      <p:pic>
        <p:nvPicPr>
          <p:cNvPr id="4" name="Picture 3">
            <a:extLst>
              <a:ext uri="{FF2B5EF4-FFF2-40B4-BE49-F238E27FC236}">
                <a16:creationId xmlns:a16="http://schemas.microsoft.com/office/drawing/2014/main" id="{4428C427-9DFE-4390-BF00-B8B8E5914D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0540" y="2136004"/>
            <a:ext cx="3362325" cy="4210050"/>
          </a:xfrm>
          <a:prstGeom prst="rect">
            <a:avLst/>
          </a:prstGeom>
        </p:spPr>
      </p:pic>
      <p:pic>
        <p:nvPicPr>
          <p:cNvPr id="6" name="Picture 5">
            <a:extLst>
              <a:ext uri="{FF2B5EF4-FFF2-40B4-BE49-F238E27FC236}">
                <a16:creationId xmlns:a16="http://schemas.microsoft.com/office/drawing/2014/main" id="{71E9656C-1175-418A-9A99-F898C01E78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3607" y="2558279"/>
            <a:ext cx="5422900" cy="3365500"/>
          </a:xfrm>
          <a:prstGeom prst="rect">
            <a:avLst/>
          </a:prstGeom>
        </p:spPr>
      </p:pic>
      <p:pic>
        <p:nvPicPr>
          <p:cNvPr id="3" name="Recorded Sound">
            <a:hlinkClick r:id="" action="ppaction://media"/>
            <a:extLst>
              <a:ext uri="{FF2B5EF4-FFF2-40B4-BE49-F238E27FC236}">
                <a16:creationId xmlns:a16="http://schemas.microsoft.com/office/drawing/2014/main" id="{B2A843AC-1B94-4E59-B0A0-9D9BAF7B76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3515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16299-303A-40C8-A9F4-BE0B3C0CBF18}"/>
              </a:ext>
            </a:extLst>
          </p:cNvPr>
          <p:cNvSpPr>
            <a:spLocks noGrp="1"/>
          </p:cNvSpPr>
          <p:nvPr>
            <p:ph type="title"/>
          </p:nvPr>
        </p:nvSpPr>
        <p:spPr>
          <a:xfrm>
            <a:off x="1370693" y="4511814"/>
            <a:ext cx="9440034" cy="1130260"/>
          </a:xfrm>
        </p:spPr>
        <p:txBody>
          <a:bodyPr vert="horz" lIns="91440" tIns="45720" rIns="91440" bIns="45720" rtlCol="0" anchor="b">
            <a:normAutofit/>
          </a:bodyPr>
          <a:lstStyle/>
          <a:p>
            <a:r>
              <a:rPr lang="en-US" sz="4800"/>
              <a:t>Nyhet inom plastik kirurgi</a:t>
            </a:r>
          </a:p>
        </p:txBody>
      </p:sp>
      <p:pic>
        <p:nvPicPr>
          <p:cNvPr id="10" name="Picture 9">
            <a:extLst>
              <a:ext uri="{FF2B5EF4-FFF2-40B4-BE49-F238E27FC236}">
                <a16:creationId xmlns:a16="http://schemas.microsoft.com/office/drawing/2014/main" id="{D04C0182-96E7-4A1B-8EAB-F910C2F3ED4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2125980" y="547807"/>
            <a:ext cx="7940040" cy="3816806"/>
          </a:xfrm>
          <a:prstGeom prst="rect">
            <a:avLst/>
          </a:prstGeom>
        </p:spPr>
      </p:pic>
      <p:sp>
        <p:nvSpPr>
          <p:cNvPr id="12" name="Rectangle 11">
            <a:extLst>
              <a:ext uri="{FF2B5EF4-FFF2-40B4-BE49-F238E27FC236}">
                <a16:creationId xmlns:a16="http://schemas.microsoft.com/office/drawing/2014/main" id="{49658695-086E-4B9B-A8B3-555A748F9A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5152" y="678180"/>
            <a:ext cx="7661697" cy="3543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9D21A62-26CD-4CC2-B9E2-3ED776EFAC81}"/>
              </a:ext>
            </a:extLst>
          </p:cNvPr>
          <p:cNvPicPr>
            <a:picLocks noChangeAspect="1"/>
          </p:cNvPicPr>
          <p:nvPr/>
        </p:nvPicPr>
        <p:blipFill>
          <a:blip r:embed="rId7"/>
          <a:stretch>
            <a:fillRect/>
          </a:stretch>
        </p:blipFill>
        <p:spPr>
          <a:xfrm>
            <a:off x="2409190" y="3065262"/>
            <a:ext cx="3595157" cy="916765"/>
          </a:xfrm>
          <a:prstGeom prst="rect">
            <a:avLst/>
          </a:prstGeom>
        </p:spPr>
      </p:pic>
      <p:pic>
        <p:nvPicPr>
          <p:cNvPr id="4" name="Picture 3">
            <a:extLst>
              <a:ext uri="{FF2B5EF4-FFF2-40B4-BE49-F238E27FC236}">
                <a16:creationId xmlns:a16="http://schemas.microsoft.com/office/drawing/2014/main" id="{B6E1FC84-87C8-4383-9F85-86AAEAD346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70823" y="918727"/>
            <a:ext cx="3589550" cy="3060090"/>
          </a:xfrm>
          <a:prstGeom prst="rect">
            <a:avLst/>
          </a:prstGeom>
        </p:spPr>
      </p:pic>
      <p:pic>
        <p:nvPicPr>
          <p:cNvPr id="6" name="Picture 5">
            <a:extLst>
              <a:ext uri="{FF2B5EF4-FFF2-40B4-BE49-F238E27FC236}">
                <a16:creationId xmlns:a16="http://schemas.microsoft.com/office/drawing/2014/main" id="{7D988422-53C2-4B93-AD5A-9C62870B904A}"/>
              </a:ext>
            </a:extLst>
          </p:cNvPr>
          <p:cNvPicPr>
            <a:picLocks noChangeAspect="1"/>
          </p:cNvPicPr>
          <p:nvPr/>
        </p:nvPicPr>
        <p:blipFill>
          <a:blip r:embed="rId9"/>
          <a:stretch>
            <a:fillRect/>
          </a:stretch>
        </p:blipFill>
        <p:spPr>
          <a:xfrm>
            <a:off x="164306" y="102763"/>
            <a:ext cx="6617970" cy="750778"/>
          </a:xfrm>
          <a:prstGeom prst="rect">
            <a:avLst/>
          </a:prstGeom>
        </p:spPr>
      </p:pic>
      <p:pic>
        <p:nvPicPr>
          <p:cNvPr id="7" name="Picture 6">
            <a:extLst>
              <a:ext uri="{FF2B5EF4-FFF2-40B4-BE49-F238E27FC236}">
                <a16:creationId xmlns:a16="http://schemas.microsoft.com/office/drawing/2014/main" id="{7129CA11-D225-4EA6-8788-D4E6BDB07CD6}"/>
              </a:ext>
            </a:extLst>
          </p:cNvPr>
          <p:cNvPicPr>
            <a:picLocks noChangeAspect="1"/>
          </p:cNvPicPr>
          <p:nvPr/>
        </p:nvPicPr>
        <p:blipFill>
          <a:blip r:embed="rId10"/>
          <a:stretch>
            <a:fillRect/>
          </a:stretch>
        </p:blipFill>
        <p:spPr>
          <a:xfrm>
            <a:off x="164306" y="833153"/>
            <a:ext cx="4699081" cy="1849524"/>
          </a:xfrm>
          <a:prstGeom prst="rect">
            <a:avLst/>
          </a:prstGeom>
        </p:spPr>
      </p:pic>
      <p:pic>
        <p:nvPicPr>
          <p:cNvPr id="3" name="Recorded Sound">
            <a:hlinkClick r:id="" action="ppaction://media"/>
            <a:extLst>
              <a:ext uri="{FF2B5EF4-FFF2-40B4-BE49-F238E27FC236}">
                <a16:creationId xmlns:a16="http://schemas.microsoft.com/office/drawing/2014/main" id="{C24108E4-DA47-4F48-80E2-04BB1F7EB9C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09398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9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A19A3-A00B-40B7-BE4F-D68FC07471E7}"/>
              </a:ext>
            </a:extLst>
          </p:cNvPr>
          <p:cNvSpPr>
            <a:spLocks noGrp="1"/>
          </p:cNvSpPr>
          <p:nvPr>
            <p:ph type="title"/>
          </p:nvPr>
        </p:nvSpPr>
        <p:spPr/>
        <p:txBody>
          <a:bodyPr/>
          <a:lstStyle/>
          <a:p>
            <a:r>
              <a:rPr lang="en-US" dirty="0" err="1"/>
              <a:t>Nackdelar</a:t>
            </a:r>
            <a:r>
              <a:rPr lang="en-US" dirty="0"/>
              <a:t> - Stroke</a:t>
            </a:r>
          </a:p>
        </p:txBody>
      </p:sp>
      <p:pic>
        <p:nvPicPr>
          <p:cNvPr id="4" name="Picture 3">
            <a:extLst>
              <a:ext uri="{FF2B5EF4-FFF2-40B4-BE49-F238E27FC236}">
                <a16:creationId xmlns:a16="http://schemas.microsoft.com/office/drawing/2014/main" id="{2D07349E-30CD-4CD8-BD3E-0EC0401E2D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8360" y="2046084"/>
            <a:ext cx="4202316" cy="4202316"/>
          </a:xfrm>
          <a:prstGeom prst="rect">
            <a:avLst/>
          </a:prstGeom>
        </p:spPr>
      </p:pic>
      <p:pic>
        <p:nvPicPr>
          <p:cNvPr id="6" name="Picture 5">
            <a:extLst>
              <a:ext uri="{FF2B5EF4-FFF2-40B4-BE49-F238E27FC236}">
                <a16:creationId xmlns:a16="http://schemas.microsoft.com/office/drawing/2014/main" id="{2DD2C5C9-36DF-41F4-AAD7-31677DA547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2225" y="2046084"/>
            <a:ext cx="3470767" cy="4278322"/>
          </a:xfrm>
          <a:prstGeom prst="rect">
            <a:avLst/>
          </a:prstGeom>
        </p:spPr>
      </p:pic>
      <p:pic>
        <p:nvPicPr>
          <p:cNvPr id="3" name="Recorded Sound">
            <a:hlinkClick r:id="" action="ppaction://media"/>
            <a:extLst>
              <a:ext uri="{FF2B5EF4-FFF2-40B4-BE49-F238E27FC236}">
                <a16:creationId xmlns:a16="http://schemas.microsoft.com/office/drawing/2014/main" id="{C023093D-15F0-4289-AB8F-FF53571E6C0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5715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714BF-2C74-4130-A466-F24E101800F2}"/>
              </a:ext>
            </a:extLst>
          </p:cNvPr>
          <p:cNvSpPr>
            <a:spLocks noGrp="1"/>
          </p:cNvSpPr>
          <p:nvPr>
            <p:ph type="title"/>
          </p:nvPr>
        </p:nvSpPr>
        <p:spPr>
          <a:xfrm>
            <a:off x="1370693" y="4406537"/>
            <a:ext cx="9440034" cy="1088336"/>
          </a:xfrm>
        </p:spPr>
        <p:txBody>
          <a:bodyPr vert="horz" lIns="91440" tIns="45720" rIns="91440" bIns="45720" rtlCol="0" anchor="b">
            <a:normAutofit/>
          </a:bodyPr>
          <a:lstStyle/>
          <a:p>
            <a:r>
              <a:rPr lang="en-US" sz="4800" dirty="0" err="1"/>
              <a:t>Nackdelar</a:t>
            </a:r>
            <a:r>
              <a:rPr lang="en-US" sz="4800" dirty="0"/>
              <a:t> - </a:t>
            </a:r>
            <a:r>
              <a:rPr lang="en-US" sz="4800" dirty="0" err="1"/>
              <a:t>klaustrofobi</a:t>
            </a:r>
            <a:r>
              <a:rPr lang="en-US" sz="4800" dirty="0"/>
              <a:t>/</a:t>
            </a:r>
            <a:r>
              <a:rPr lang="en-US" sz="4800" dirty="0" err="1"/>
              <a:t>ljud</a:t>
            </a:r>
            <a:endParaRPr lang="en-US" sz="4800" dirty="0"/>
          </a:p>
        </p:txBody>
      </p:sp>
      <p:pic>
        <p:nvPicPr>
          <p:cNvPr id="135" name="Picture 134">
            <a:extLst>
              <a:ext uri="{FF2B5EF4-FFF2-40B4-BE49-F238E27FC236}">
                <a16:creationId xmlns:a16="http://schemas.microsoft.com/office/drawing/2014/main" id="{A26253E7-65E8-4CFA-9503-31AA96B7794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l="798" t="2669" r="616"/>
          <a:stretch/>
        </p:blipFill>
        <p:spPr>
          <a:xfrm>
            <a:off x="-1" y="0"/>
            <a:ext cx="12192001" cy="4322278"/>
          </a:xfrm>
          <a:prstGeom prst="rect">
            <a:avLst/>
          </a:prstGeom>
        </p:spPr>
      </p:pic>
      <p:pic>
        <p:nvPicPr>
          <p:cNvPr id="3074" name="Picture 2" descr="Image result for MRI claustrophobia joke">
            <a:extLst>
              <a:ext uri="{FF2B5EF4-FFF2-40B4-BE49-F238E27FC236}">
                <a16:creationId xmlns:a16="http://schemas.microsoft.com/office/drawing/2014/main" id="{FB6CE96E-9252-4C2A-A7CC-D81400929D2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443" r="268" b="-1"/>
          <a:stretch/>
        </p:blipFill>
        <p:spPr bwMode="auto">
          <a:xfrm>
            <a:off x="-5" y="-6"/>
            <a:ext cx="6096000" cy="42206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2AC40C2-356A-4EE0-81AB-CF47445E6C14}"/>
              </a:ext>
            </a:extLst>
          </p:cNvPr>
          <p:cNvPicPr preferRelativeResize="0">
            <a:picLocks/>
          </p:cNvPicPr>
          <p:nvPr/>
        </p:nvPicPr>
        <p:blipFill rotWithShape="1">
          <a:blip r:embed="rId8">
            <a:extLst>
              <a:ext uri="{28A0092B-C50C-407E-A947-70E740481C1C}">
                <a14:useLocalDpi xmlns:a14="http://schemas.microsoft.com/office/drawing/2010/main" val="0"/>
              </a:ext>
            </a:extLst>
          </a:blip>
          <a:stretch/>
        </p:blipFill>
        <p:spPr>
          <a:xfrm>
            <a:off x="6167435" y="-93292"/>
            <a:ext cx="5953125" cy="4457700"/>
          </a:xfrm>
          <a:prstGeom prst="rect">
            <a:avLst/>
          </a:prstGeom>
        </p:spPr>
      </p:pic>
      <p:pic>
        <p:nvPicPr>
          <p:cNvPr id="3" name="Recorded Sound">
            <a:hlinkClick r:id="" action="ppaction://media"/>
            <a:extLst>
              <a:ext uri="{FF2B5EF4-FFF2-40B4-BE49-F238E27FC236}">
                <a16:creationId xmlns:a16="http://schemas.microsoft.com/office/drawing/2014/main" id="{DD8CC3D5-7B97-460C-A0E5-B98B0260F1C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175343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3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386DAA1-C28E-46FD-8F6F-F307916E841F}"/>
              </a:ext>
            </a:extLst>
          </p:cNvPr>
          <p:cNvSpPr>
            <a:spLocks noGrp="1"/>
          </p:cNvSpPr>
          <p:nvPr>
            <p:ph type="title"/>
          </p:nvPr>
        </p:nvSpPr>
        <p:spPr>
          <a:xfrm>
            <a:off x="913795" y="570706"/>
            <a:ext cx="10353762" cy="970450"/>
          </a:xfrm>
        </p:spPr>
        <p:txBody>
          <a:bodyPr/>
          <a:lstStyle/>
          <a:p>
            <a:r>
              <a:rPr lang="en-US" dirty="0"/>
              <a:t>MR Neuro</a:t>
            </a:r>
          </a:p>
        </p:txBody>
      </p:sp>
      <p:pic>
        <p:nvPicPr>
          <p:cNvPr id="9" name="Picture 8">
            <a:extLst>
              <a:ext uri="{FF2B5EF4-FFF2-40B4-BE49-F238E27FC236}">
                <a16:creationId xmlns:a16="http://schemas.microsoft.com/office/drawing/2014/main" id="{3EE5753A-E0FE-4B52-8F2A-684348EDCA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333" y="1344890"/>
            <a:ext cx="3295650" cy="1381125"/>
          </a:xfrm>
          <a:prstGeom prst="rect">
            <a:avLst/>
          </a:prstGeom>
        </p:spPr>
      </p:pic>
      <p:pic>
        <p:nvPicPr>
          <p:cNvPr id="11" name="Picture 10">
            <a:extLst>
              <a:ext uri="{FF2B5EF4-FFF2-40B4-BE49-F238E27FC236}">
                <a16:creationId xmlns:a16="http://schemas.microsoft.com/office/drawing/2014/main" id="{A43B4C7F-7218-49AB-8DFB-7CAD116A82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2051" y="4867794"/>
            <a:ext cx="1451926" cy="1583919"/>
          </a:xfrm>
          <a:prstGeom prst="rect">
            <a:avLst/>
          </a:prstGeom>
        </p:spPr>
      </p:pic>
      <p:pic>
        <p:nvPicPr>
          <p:cNvPr id="13" name="Picture 12">
            <a:extLst>
              <a:ext uri="{FF2B5EF4-FFF2-40B4-BE49-F238E27FC236}">
                <a16:creationId xmlns:a16="http://schemas.microsoft.com/office/drawing/2014/main" id="{D0A12357-1EEE-4DAE-8B14-A6AA4FFF0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333" y="2890755"/>
            <a:ext cx="3295267" cy="1916958"/>
          </a:xfrm>
          <a:prstGeom prst="rect">
            <a:avLst/>
          </a:prstGeom>
        </p:spPr>
      </p:pic>
      <p:pic>
        <p:nvPicPr>
          <p:cNvPr id="17" name="Picture 16">
            <a:extLst>
              <a:ext uri="{FF2B5EF4-FFF2-40B4-BE49-F238E27FC236}">
                <a16:creationId xmlns:a16="http://schemas.microsoft.com/office/drawing/2014/main" id="{831337B2-3ACD-4478-958E-954AF55F6E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65643" y="3101333"/>
            <a:ext cx="2172679" cy="1586138"/>
          </a:xfrm>
          <a:prstGeom prst="rect">
            <a:avLst/>
          </a:prstGeom>
        </p:spPr>
      </p:pic>
      <p:pic>
        <p:nvPicPr>
          <p:cNvPr id="19" name="Picture 18">
            <a:extLst>
              <a:ext uri="{FF2B5EF4-FFF2-40B4-BE49-F238E27FC236}">
                <a16:creationId xmlns:a16="http://schemas.microsoft.com/office/drawing/2014/main" id="{2B7D710B-F5C2-4BFF-AB38-3363001096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52512" y="1372836"/>
            <a:ext cx="2550515" cy="1589581"/>
          </a:xfrm>
          <a:prstGeom prst="rect">
            <a:avLst/>
          </a:prstGeom>
        </p:spPr>
      </p:pic>
      <p:pic>
        <p:nvPicPr>
          <p:cNvPr id="23" name="Picture 22">
            <a:extLst>
              <a:ext uri="{FF2B5EF4-FFF2-40B4-BE49-F238E27FC236}">
                <a16:creationId xmlns:a16="http://schemas.microsoft.com/office/drawing/2014/main" id="{AF76B9E5-B8AD-415F-AE56-3E63BEF289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14386" y="1367488"/>
            <a:ext cx="1855812" cy="1653076"/>
          </a:xfrm>
          <a:prstGeom prst="rect">
            <a:avLst/>
          </a:prstGeom>
        </p:spPr>
      </p:pic>
      <p:pic>
        <p:nvPicPr>
          <p:cNvPr id="25" name="Picture 24">
            <a:extLst>
              <a:ext uri="{FF2B5EF4-FFF2-40B4-BE49-F238E27FC236}">
                <a16:creationId xmlns:a16="http://schemas.microsoft.com/office/drawing/2014/main" id="{543EDA39-AFF7-4D21-A10C-5FBE4EA2CF6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14386" y="3086628"/>
            <a:ext cx="1857375" cy="2466975"/>
          </a:xfrm>
          <a:prstGeom prst="rect">
            <a:avLst/>
          </a:prstGeom>
        </p:spPr>
      </p:pic>
      <p:pic>
        <p:nvPicPr>
          <p:cNvPr id="1030" name="Picture 6" descr="Image result for neuro mri DWI">
            <a:extLst>
              <a:ext uri="{FF2B5EF4-FFF2-40B4-BE49-F238E27FC236}">
                <a16:creationId xmlns:a16="http://schemas.microsoft.com/office/drawing/2014/main" id="{B45E2F5D-31A6-4B36-AC43-DFF1FC6C909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72735" y="4858348"/>
            <a:ext cx="2565587" cy="15933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neuro mri perfusion">
            <a:extLst>
              <a:ext uri="{FF2B5EF4-FFF2-40B4-BE49-F238E27FC236}">
                <a16:creationId xmlns:a16="http://schemas.microsoft.com/office/drawing/2014/main" id="{C1AEE079-DA68-4CA9-BA96-12BE0A68E8A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49681" y="3101333"/>
            <a:ext cx="1353346" cy="1593081"/>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724E21DF-881B-406E-9701-E37FC853A6F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5608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6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F4B09-9A91-499A-93DA-54C8FF0782A6}"/>
              </a:ext>
            </a:extLst>
          </p:cNvPr>
          <p:cNvSpPr>
            <a:spLocks noGrp="1"/>
          </p:cNvSpPr>
          <p:nvPr>
            <p:ph type="title"/>
          </p:nvPr>
        </p:nvSpPr>
        <p:spPr>
          <a:xfrm>
            <a:off x="913796" y="609600"/>
            <a:ext cx="5168052" cy="1117600"/>
          </a:xfrm>
        </p:spPr>
        <p:txBody>
          <a:bodyPr vert="horz" lIns="91440" tIns="45720" rIns="91440" bIns="45720" rtlCol="0" anchor="ctr">
            <a:normAutofit/>
          </a:bodyPr>
          <a:lstStyle/>
          <a:p>
            <a:r>
              <a:rPr lang="en-US" sz="4000"/>
              <a:t>Tumör (1)</a:t>
            </a:r>
          </a:p>
        </p:txBody>
      </p:sp>
      <p:sp>
        <p:nvSpPr>
          <p:cNvPr id="12" name="Text Placeholder 11">
            <a:extLst>
              <a:ext uri="{FF2B5EF4-FFF2-40B4-BE49-F238E27FC236}">
                <a16:creationId xmlns:a16="http://schemas.microsoft.com/office/drawing/2014/main" id="{5C6397AB-DF15-431E-B85B-5614F18EA5EB}"/>
              </a:ext>
            </a:extLst>
          </p:cNvPr>
          <p:cNvSpPr>
            <a:spLocks noGrp="1"/>
          </p:cNvSpPr>
          <p:nvPr>
            <p:ph type="body" sz="half" idx="2"/>
          </p:nvPr>
        </p:nvSpPr>
        <p:spPr>
          <a:xfrm>
            <a:off x="913796" y="1828800"/>
            <a:ext cx="5168052" cy="3962400"/>
          </a:xfrm>
        </p:spPr>
        <p:txBody>
          <a:bodyPr vert="horz" lIns="91440" tIns="45720" rIns="91440" bIns="45720" rtlCol="0" anchor="t">
            <a:normAutofit/>
          </a:bodyPr>
          <a:lstStyle/>
          <a:p>
            <a:pPr algn="l">
              <a:buClr>
                <a:srgbClr val="DC5C3D"/>
              </a:buClr>
            </a:pPr>
            <a:endParaRPr lang="en-US" dirty="0"/>
          </a:p>
          <a:p>
            <a:pPr algn="l">
              <a:buClr>
                <a:srgbClr val="DC5C3D"/>
              </a:buClr>
            </a:pPr>
            <a:endParaRPr lang="en-US" dirty="0"/>
          </a:p>
          <a:p>
            <a:pPr algn="l">
              <a:buClr>
                <a:srgbClr val="DC5C3D"/>
              </a:buClr>
            </a:pPr>
            <a:r>
              <a:rPr lang="en-US" dirty="0" err="1"/>
              <a:t>Bättre</a:t>
            </a:r>
            <a:r>
              <a:rPr lang="en-US" dirty="0"/>
              <a:t> </a:t>
            </a:r>
            <a:r>
              <a:rPr lang="en-US" dirty="0" err="1"/>
              <a:t>och</a:t>
            </a:r>
            <a:r>
              <a:rPr lang="en-US" dirty="0"/>
              <a:t> manga </a:t>
            </a:r>
            <a:r>
              <a:rPr lang="en-US" dirty="0" err="1"/>
              <a:t>olika</a:t>
            </a:r>
            <a:r>
              <a:rPr lang="en-US" dirty="0"/>
              <a:t> </a:t>
            </a:r>
            <a:r>
              <a:rPr lang="en-US" dirty="0" err="1"/>
              <a:t>typer</a:t>
            </a:r>
            <a:r>
              <a:rPr lang="en-US" dirty="0"/>
              <a:t> av </a:t>
            </a:r>
            <a:r>
              <a:rPr lang="en-US" dirty="0" err="1"/>
              <a:t>mjukvävnadskontrast</a:t>
            </a:r>
            <a:r>
              <a:rPr lang="en-US" dirty="0"/>
              <a:t>:</a:t>
            </a:r>
          </a:p>
          <a:p>
            <a:pPr algn="l">
              <a:buClr>
                <a:srgbClr val="DC5C3D"/>
              </a:buClr>
            </a:pPr>
            <a:endParaRPr lang="en-US" dirty="0"/>
          </a:p>
          <a:p>
            <a:pPr marL="285750" indent="-285750" algn="l">
              <a:buClr>
                <a:srgbClr val="DC5C3D"/>
              </a:buClr>
              <a:buFont typeface="Arial" panose="020B0604020202020204" pitchFamily="34" charset="0"/>
              <a:buChar char="•"/>
            </a:pPr>
            <a:r>
              <a:rPr lang="en-US" dirty="0" err="1"/>
              <a:t>Bättre</a:t>
            </a:r>
            <a:r>
              <a:rPr lang="en-US" dirty="0"/>
              <a:t> </a:t>
            </a:r>
            <a:r>
              <a:rPr lang="en-US" dirty="0" err="1"/>
              <a:t>särskilning</a:t>
            </a:r>
            <a:r>
              <a:rPr lang="en-US" dirty="0"/>
              <a:t> av normal- </a:t>
            </a:r>
            <a:r>
              <a:rPr lang="en-US" dirty="0" err="1"/>
              <a:t>och</a:t>
            </a:r>
            <a:r>
              <a:rPr lang="en-US" dirty="0"/>
              <a:t> </a:t>
            </a:r>
            <a:r>
              <a:rPr lang="en-US" dirty="0" err="1"/>
              <a:t>tumörvävnad</a:t>
            </a:r>
            <a:r>
              <a:rPr lang="en-US" dirty="0"/>
              <a:t>.</a:t>
            </a:r>
          </a:p>
          <a:p>
            <a:pPr marL="285750" indent="-285750" algn="l">
              <a:buClr>
                <a:srgbClr val="DC5C3D"/>
              </a:buClr>
              <a:buFont typeface="Arial" panose="020B0604020202020204" pitchFamily="34" charset="0"/>
              <a:buChar char="•"/>
            </a:pPr>
            <a:r>
              <a:rPr lang="en-US" dirty="0"/>
              <a:t>Kan </a:t>
            </a:r>
            <a:r>
              <a:rPr lang="en-US" dirty="0" err="1"/>
              <a:t>enkelare</a:t>
            </a:r>
            <a:r>
              <a:rPr lang="en-US" dirty="0"/>
              <a:t> </a:t>
            </a:r>
            <a:r>
              <a:rPr lang="en-US" dirty="0" err="1"/>
              <a:t>skilja</a:t>
            </a:r>
            <a:r>
              <a:rPr lang="en-US" dirty="0"/>
              <a:t> </a:t>
            </a:r>
            <a:r>
              <a:rPr lang="en-US" dirty="0" err="1"/>
              <a:t>mellan</a:t>
            </a:r>
            <a:r>
              <a:rPr lang="en-US" dirty="0"/>
              <a:t> </a:t>
            </a:r>
            <a:r>
              <a:rPr lang="en-US" dirty="0" err="1"/>
              <a:t>nekrotisk</a:t>
            </a:r>
            <a:r>
              <a:rPr lang="en-US" dirty="0"/>
              <a:t> </a:t>
            </a:r>
            <a:r>
              <a:rPr lang="en-US" dirty="0" err="1"/>
              <a:t>vävnad</a:t>
            </a:r>
            <a:r>
              <a:rPr lang="en-US" dirty="0"/>
              <a:t>, </a:t>
            </a:r>
            <a:r>
              <a:rPr lang="en-US" dirty="0" err="1"/>
              <a:t>tumörvävnad</a:t>
            </a:r>
            <a:r>
              <a:rPr lang="en-US" dirty="0"/>
              <a:t>, </a:t>
            </a:r>
            <a:r>
              <a:rPr lang="en-US" dirty="0" err="1"/>
              <a:t>edem</a:t>
            </a:r>
            <a:r>
              <a:rPr lang="en-US" dirty="0"/>
              <a:t>, </a:t>
            </a:r>
            <a:r>
              <a:rPr lang="en-US" dirty="0" err="1"/>
              <a:t>blödning</a:t>
            </a:r>
            <a:r>
              <a:rPr lang="en-US" dirty="0"/>
              <a:t>, </a:t>
            </a:r>
            <a:r>
              <a:rPr lang="en-US" dirty="0" err="1"/>
              <a:t>etc</a:t>
            </a:r>
            <a:r>
              <a:rPr lang="en-US" dirty="0"/>
              <a:t>… </a:t>
            </a:r>
          </a:p>
          <a:p>
            <a:pPr algn="l">
              <a:buClr>
                <a:srgbClr val="DC5C3D"/>
              </a:buClr>
            </a:pPr>
            <a:endParaRPr lang="en-US" dirty="0"/>
          </a:p>
        </p:txBody>
      </p:sp>
      <p:pic>
        <p:nvPicPr>
          <p:cNvPr id="17" name="Picture 16">
            <a:extLst>
              <a:ext uri="{FF2B5EF4-FFF2-40B4-BE49-F238E27FC236}">
                <a16:creationId xmlns:a16="http://schemas.microsoft.com/office/drawing/2014/main" id="{F15A1844-5CB8-438B-B90E-EF2A51CF87B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964" r="2807" b="1446"/>
          <a:stretch/>
        </p:blipFill>
        <p:spPr>
          <a:xfrm>
            <a:off x="6586695" y="1"/>
            <a:ext cx="5605305" cy="6858000"/>
          </a:xfrm>
          <a:prstGeom prst="rect">
            <a:avLst/>
          </a:prstGeom>
        </p:spPr>
      </p:pic>
      <p:pic>
        <p:nvPicPr>
          <p:cNvPr id="5" name="Content Placeholder 4">
            <a:extLst>
              <a:ext uri="{FF2B5EF4-FFF2-40B4-BE49-F238E27FC236}">
                <a16:creationId xmlns:a16="http://schemas.microsoft.com/office/drawing/2014/main" id="{F2EED475-E78B-4CB5-BEB5-7CE989A4214D}"/>
              </a:ext>
            </a:extLst>
          </p:cNvPr>
          <p:cNvPicPr>
            <a:picLocks noGrp="1" noChangeAspect="1"/>
          </p:cNvPicPr>
          <p:nvPr>
            <p:ph idx="1"/>
          </p:nvPr>
        </p:nvPicPr>
        <p:blipFill>
          <a:blip r:embed="rId7" cstate="hqprint">
            <a:extLst>
              <a:ext uri="{28A0092B-C50C-407E-A947-70E740481C1C}">
                <a14:useLocalDpi xmlns:a14="http://schemas.microsoft.com/office/drawing/2010/main" val="0"/>
              </a:ext>
            </a:extLst>
          </a:blip>
          <a:stretch>
            <a:fillRect/>
          </a:stretch>
        </p:blipFill>
        <p:spPr>
          <a:xfrm>
            <a:off x="8470113" y="1828800"/>
            <a:ext cx="1838465" cy="1741946"/>
          </a:xfrm>
          <a:prstGeom prst="rect">
            <a:avLst/>
          </a:prstGeom>
        </p:spPr>
      </p:pic>
      <p:pic>
        <p:nvPicPr>
          <p:cNvPr id="7" name="Picture 6">
            <a:extLst>
              <a:ext uri="{FF2B5EF4-FFF2-40B4-BE49-F238E27FC236}">
                <a16:creationId xmlns:a16="http://schemas.microsoft.com/office/drawing/2014/main" id="{60AE0A00-E8CD-4795-B4AC-B6F34A8BD5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02557" y="3810000"/>
            <a:ext cx="5373579" cy="2095695"/>
          </a:xfrm>
          <a:prstGeom prst="rect">
            <a:avLst/>
          </a:prstGeom>
        </p:spPr>
      </p:pic>
      <p:pic>
        <p:nvPicPr>
          <p:cNvPr id="4" name="Recorded Sound">
            <a:hlinkClick r:id="" action="ppaction://media"/>
            <a:extLst>
              <a:ext uri="{FF2B5EF4-FFF2-40B4-BE49-F238E27FC236}">
                <a16:creationId xmlns:a16="http://schemas.microsoft.com/office/drawing/2014/main" id="{AC5E3AB1-2C50-45B8-A286-A4B90EAE624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0499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6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CB840F-8E41-4CA5-B79B-25CC80AD23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763D5C-A23C-4A2B-9B38-E30D748A0E17}"/>
              </a:ext>
            </a:extLst>
          </p:cNvPr>
          <p:cNvSpPr>
            <a:spLocks noGrp="1"/>
          </p:cNvSpPr>
          <p:nvPr>
            <p:ph type="title"/>
          </p:nvPr>
        </p:nvSpPr>
        <p:spPr>
          <a:xfrm>
            <a:off x="913795" y="609600"/>
            <a:ext cx="3078749" cy="970450"/>
          </a:xfrm>
        </p:spPr>
        <p:txBody>
          <a:bodyPr anchor="b">
            <a:normAutofit/>
          </a:bodyPr>
          <a:lstStyle/>
          <a:p>
            <a:pPr algn="l"/>
            <a:r>
              <a:rPr lang="en-US" sz="2800">
                <a:ln>
                  <a:solidFill>
                    <a:srgbClr val="404040">
                      <a:alpha val="10000"/>
                    </a:srgbClr>
                  </a:solidFill>
                </a:ln>
                <a:solidFill>
                  <a:srgbClr val="DADADA"/>
                </a:solidFill>
              </a:rPr>
              <a:t>Tumör (2)</a:t>
            </a:r>
          </a:p>
        </p:txBody>
      </p:sp>
      <p:sp>
        <p:nvSpPr>
          <p:cNvPr id="9" name="Content Placeholder 8">
            <a:extLst>
              <a:ext uri="{FF2B5EF4-FFF2-40B4-BE49-F238E27FC236}">
                <a16:creationId xmlns:a16="http://schemas.microsoft.com/office/drawing/2014/main" id="{94CC2E4B-C7BB-4D6E-A321-CEF7001B2581}"/>
              </a:ext>
            </a:extLst>
          </p:cNvPr>
          <p:cNvSpPr>
            <a:spLocks noGrp="1"/>
          </p:cNvSpPr>
          <p:nvPr>
            <p:ph idx="1"/>
          </p:nvPr>
        </p:nvSpPr>
        <p:spPr>
          <a:xfrm>
            <a:off x="913795" y="1732449"/>
            <a:ext cx="3078749" cy="4482084"/>
          </a:xfrm>
        </p:spPr>
        <p:txBody>
          <a:bodyPr anchor="t">
            <a:normAutofit/>
          </a:bodyPr>
          <a:lstStyle/>
          <a:p>
            <a:r>
              <a:rPr lang="sv-SE" sz="1600" dirty="0">
                <a:ln>
                  <a:solidFill>
                    <a:srgbClr val="404040">
                      <a:alpha val="10000"/>
                    </a:srgbClr>
                  </a:solidFill>
                </a:ln>
                <a:solidFill>
                  <a:srgbClr val="DADADA"/>
                </a:solidFill>
              </a:rPr>
              <a:t>”Exotiska” kontraster som </a:t>
            </a:r>
            <a:r>
              <a:rPr lang="sv-SE" sz="1600" u="sng" dirty="0">
                <a:ln>
                  <a:solidFill>
                    <a:srgbClr val="404040">
                      <a:alpha val="10000"/>
                    </a:srgbClr>
                  </a:solidFill>
                </a:ln>
                <a:solidFill>
                  <a:srgbClr val="DADADA"/>
                </a:solidFill>
              </a:rPr>
              <a:t>diffusionsviktning</a:t>
            </a:r>
            <a:r>
              <a:rPr lang="sv-SE" sz="1600" dirty="0">
                <a:ln>
                  <a:solidFill>
                    <a:srgbClr val="404040">
                      <a:alpha val="10000"/>
                    </a:srgbClr>
                  </a:solidFill>
                </a:ln>
                <a:solidFill>
                  <a:srgbClr val="DADADA"/>
                </a:solidFill>
              </a:rPr>
              <a:t> och </a:t>
            </a:r>
            <a:r>
              <a:rPr lang="sv-SE" sz="1600" u="sng" dirty="0" err="1">
                <a:ln>
                  <a:solidFill>
                    <a:srgbClr val="404040">
                      <a:alpha val="10000"/>
                    </a:srgbClr>
                  </a:solidFill>
                </a:ln>
                <a:solidFill>
                  <a:srgbClr val="DADADA"/>
                </a:solidFill>
              </a:rPr>
              <a:t>perfusionsvikning</a:t>
            </a:r>
            <a:r>
              <a:rPr lang="sv-SE" sz="1600" dirty="0">
                <a:ln>
                  <a:solidFill>
                    <a:srgbClr val="404040">
                      <a:alpha val="10000"/>
                    </a:srgbClr>
                  </a:solidFill>
                </a:ln>
                <a:solidFill>
                  <a:srgbClr val="DADADA"/>
                </a:solidFill>
              </a:rPr>
              <a:t> kan också användas för att gradera tumörer.</a:t>
            </a:r>
          </a:p>
          <a:p>
            <a:endParaRPr lang="sv-SE" sz="1600" dirty="0">
              <a:ln>
                <a:solidFill>
                  <a:srgbClr val="404040">
                    <a:alpha val="10000"/>
                  </a:srgbClr>
                </a:solidFill>
              </a:ln>
              <a:solidFill>
                <a:srgbClr val="DADADA"/>
              </a:solidFill>
            </a:endParaRPr>
          </a:p>
          <a:p>
            <a:endParaRPr lang="en-US" sz="1600" dirty="0">
              <a:ln>
                <a:solidFill>
                  <a:srgbClr val="404040">
                    <a:alpha val="10000"/>
                  </a:srgbClr>
                </a:solidFill>
              </a:ln>
              <a:solidFill>
                <a:srgbClr val="DADADA"/>
              </a:solidFill>
            </a:endParaRPr>
          </a:p>
        </p:txBody>
      </p:sp>
      <p:pic>
        <p:nvPicPr>
          <p:cNvPr id="5" name="Content Placeholder 4">
            <a:extLst>
              <a:ext uri="{FF2B5EF4-FFF2-40B4-BE49-F238E27FC236}">
                <a16:creationId xmlns:a16="http://schemas.microsoft.com/office/drawing/2014/main" id="{0D441977-088A-4B0D-8236-E117605A23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6339" y="805333"/>
            <a:ext cx="6642193" cy="5247332"/>
          </a:xfrm>
          <a:prstGeom prst="rect">
            <a:avLst/>
          </a:prstGeom>
        </p:spPr>
      </p:pic>
      <p:pic>
        <p:nvPicPr>
          <p:cNvPr id="3" name="Recorded Sound">
            <a:hlinkClick r:id="" action="ppaction://media"/>
            <a:extLst>
              <a:ext uri="{FF2B5EF4-FFF2-40B4-BE49-F238E27FC236}">
                <a16:creationId xmlns:a16="http://schemas.microsoft.com/office/drawing/2014/main" id="{1FE93386-F466-4179-A3F2-449044D5A8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3853273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9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6">
            <a:extLst>
              <a:ext uri="{FF2B5EF4-FFF2-40B4-BE49-F238E27FC236}">
                <a16:creationId xmlns:a16="http://schemas.microsoft.com/office/drawing/2014/main" id="{95CB840F-8E41-4CA5-B79B-25CC80AD23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7AC49B-2EA2-4722-8927-038480D297B6}"/>
              </a:ext>
            </a:extLst>
          </p:cNvPr>
          <p:cNvSpPr>
            <a:spLocks noGrp="1"/>
          </p:cNvSpPr>
          <p:nvPr>
            <p:ph type="title"/>
          </p:nvPr>
        </p:nvSpPr>
        <p:spPr>
          <a:xfrm>
            <a:off x="913795" y="609600"/>
            <a:ext cx="3078749" cy="970450"/>
          </a:xfrm>
        </p:spPr>
        <p:txBody>
          <a:bodyPr vert="horz" lIns="91440" tIns="45720" rIns="91440" bIns="45720" rtlCol="0" anchor="b">
            <a:normAutofit/>
          </a:bodyPr>
          <a:lstStyle/>
          <a:p>
            <a:pPr algn="l"/>
            <a:r>
              <a:rPr lang="en-US" sz="2800" dirty="0" err="1">
                <a:ln>
                  <a:solidFill>
                    <a:srgbClr val="404040">
                      <a:alpha val="10000"/>
                    </a:srgbClr>
                  </a:solidFill>
                </a:ln>
                <a:solidFill>
                  <a:srgbClr val="DADADA"/>
                </a:solidFill>
              </a:rPr>
              <a:t>Tumör</a:t>
            </a:r>
            <a:r>
              <a:rPr lang="en-US" sz="2800" dirty="0">
                <a:ln>
                  <a:solidFill>
                    <a:srgbClr val="404040">
                      <a:alpha val="10000"/>
                    </a:srgbClr>
                  </a:solidFill>
                </a:ln>
                <a:solidFill>
                  <a:srgbClr val="DADADA"/>
                </a:solidFill>
              </a:rPr>
              <a:t> (3)</a:t>
            </a:r>
          </a:p>
        </p:txBody>
      </p:sp>
      <p:sp>
        <p:nvSpPr>
          <p:cNvPr id="3" name="Content Placeholder 2">
            <a:extLst>
              <a:ext uri="{FF2B5EF4-FFF2-40B4-BE49-F238E27FC236}">
                <a16:creationId xmlns:a16="http://schemas.microsoft.com/office/drawing/2014/main" id="{BF11D488-6A2D-4F1E-873B-3363E0CE94AE}"/>
              </a:ext>
            </a:extLst>
          </p:cNvPr>
          <p:cNvSpPr>
            <a:spLocks noGrp="1"/>
          </p:cNvSpPr>
          <p:nvPr>
            <p:ph idx="1"/>
          </p:nvPr>
        </p:nvSpPr>
        <p:spPr>
          <a:xfrm>
            <a:off x="913795" y="1732449"/>
            <a:ext cx="3078749" cy="4482084"/>
          </a:xfrm>
        </p:spPr>
        <p:txBody>
          <a:bodyPr vert="horz" lIns="91440" tIns="45720" rIns="91440" bIns="45720" rtlCol="0" anchor="t">
            <a:normAutofit/>
          </a:bodyPr>
          <a:lstStyle/>
          <a:p>
            <a:pPr marL="0" indent="0">
              <a:buNone/>
            </a:pPr>
            <a:r>
              <a:rPr lang="en-US" sz="1600" dirty="0">
                <a:ln>
                  <a:solidFill>
                    <a:srgbClr val="404040">
                      <a:alpha val="10000"/>
                    </a:srgbClr>
                  </a:solidFill>
                </a:ln>
                <a:solidFill>
                  <a:srgbClr val="DADADA"/>
                </a:solidFill>
              </a:rPr>
              <a:t>Staging</a:t>
            </a:r>
          </a:p>
        </p:txBody>
      </p:sp>
      <p:pic>
        <p:nvPicPr>
          <p:cNvPr id="7" name="Picture 6">
            <a:extLst>
              <a:ext uri="{FF2B5EF4-FFF2-40B4-BE49-F238E27FC236}">
                <a16:creationId xmlns:a16="http://schemas.microsoft.com/office/drawing/2014/main" id="{CE5E706B-B5B4-4B4E-8760-5FEC9BEFC2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6339" y="1164616"/>
            <a:ext cx="6642193" cy="4528767"/>
          </a:xfrm>
          <a:prstGeom prst="rect">
            <a:avLst/>
          </a:prstGeom>
        </p:spPr>
      </p:pic>
      <p:pic>
        <p:nvPicPr>
          <p:cNvPr id="4" name="Recorded Sound">
            <a:hlinkClick r:id="" action="ppaction://media"/>
            <a:extLst>
              <a:ext uri="{FF2B5EF4-FFF2-40B4-BE49-F238E27FC236}">
                <a16:creationId xmlns:a16="http://schemas.microsoft.com/office/drawing/2014/main" id="{7A799957-5F74-4477-9B7A-F11040DB83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2101476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1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5CB840F-8E41-4CA5-B79B-25CC80AD23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1A4125-1E50-4EF9-AB84-BD32A53073CA}"/>
              </a:ext>
            </a:extLst>
          </p:cNvPr>
          <p:cNvSpPr>
            <a:spLocks noGrp="1"/>
          </p:cNvSpPr>
          <p:nvPr>
            <p:ph type="title"/>
          </p:nvPr>
        </p:nvSpPr>
        <p:spPr>
          <a:xfrm>
            <a:off x="913795" y="609600"/>
            <a:ext cx="3078749" cy="970450"/>
          </a:xfrm>
        </p:spPr>
        <p:txBody>
          <a:bodyPr anchor="b">
            <a:normAutofit/>
          </a:bodyPr>
          <a:lstStyle/>
          <a:p>
            <a:pPr algn="l"/>
            <a:r>
              <a:rPr lang="en-US" sz="2800">
                <a:ln>
                  <a:solidFill>
                    <a:srgbClr val="404040">
                      <a:alpha val="10000"/>
                    </a:srgbClr>
                  </a:solidFill>
                </a:ln>
                <a:solidFill>
                  <a:srgbClr val="DADADA"/>
                </a:solidFill>
              </a:rPr>
              <a:t>Tumör (4)</a:t>
            </a:r>
          </a:p>
        </p:txBody>
      </p:sp>
      <p:sp>
        <p:nvSpPr>
          <p:cNvPr id="3" name="Content Placeholder 2">
            <a:extLst>
              <a:ext uri="{FF2B5EF4-FFF2-40B4-BE49-F238E27FC236}">
                <a16:creationId xmlns:a16="http://schemas.microsoft.com/office/drawing/2014/main" id="{517024C6-D62C-4102-AC32-E05958DFA3FA}"/>
              </a:ext>
            </a:extLst>
          </p:cNvPr>
          <p:cNvSpPr>
            <a:spLocks noGrp="1"/>
          </p:cNvSpPr>
          <p:nvPr>
            <p:ph idx="1"/>
          </p:nvPr>
        </p:nvSpPr>
        <p:spPr>
          <a:xfrm>
            <a:off x="913795" y="1732449"/>
            <a:ext cx="3078749" cy="4482084"/>
          </a:xfrm>
        </p:spPr>
        <p:txBody>
          <a:bodyPr anchor="t">
            <a:normAutofit/>
          </a:bodyPr>
          <a:lstStyle/>
          <a:p>
            <a:r>
              <a:rPr lang="en-US" sz="1600" dirty="0" err="1">
                <a:ln>
                  <a:solidFill>
                    <a:srgbClr val="404040">
                      <a:alpha val="10000"/>
                    </a:srgbClr>
                  </a:solidFill>
                </a:ln>
                <a:solidFill>
                  <a:srgbClr val="DADADA"/>
                </a:solidFill>
              </a:rPr>
              <a:t>Prekirurgisk</a:t>
            </a:r>
            <a:r>
              <a:rPr lang="en-US" sz="1600" dirty="0">
                <a:ln>
                  <a:solidFill>
                    <a:srgbClr val="404040">
                      <a:alpha val="10000"/>
                    </a:srgbClr>
                  </a:solidFill>
                </a:ln>
                <a:solidFill>
                  <a:srgbClr val="DADADA"/>
                </a:solidFill>
              </a:rPr>
              <a:t> </a:t>
            </a:r>
            <a:r>
              <a:rPr lang="en-US" sz="1600" dirty="0" err="1">
                <a:ln>
                  <a:solidFill>
                    <a:srgbClr val="404040">
                      <a:alpha val="10000"/>
                    </a:srgbClr>
                  </a:solidFill>
                </a:ln>
                <a:solidFill>
                  <a:srgbClr val="DADADA"/>
                </a:solidFill>
              </a:rPr>
              <a:t>planering</a:t>
            </a:r>
            <a:r>
              <a:rPr lang="en-US" sz="1600" dirty="0">
                <a:ln>
                  <a:solidFill>
                    <a:srgbClr val="404040">
                      <a:alpha val="10000"/>
                    </a:srgbClr>
                  </a:solidFill>
                </a:ln>
                <a:solidFill>
                  <a:srgbClr val="DADADA"/>
                </a:solidFill>
              </a:rPr>
              <a:t> (1)</a:t>
            </a:r>
          </a:p>
          <a:p>
            <a:pPr lvl="1"/>
            <a:r>
              <a:rPr lang="en-US" sz="1600" dirty="0" err="1">
                <a:ln>
                  <a:solidFill>
                    <a:srgbClr val="404040">
                      <a:alpha val="10000"/>
                    </a:srgbClr>
                  </a:solidFill>
                </a:ln>
                <a:solidFill>
                  <a:srgbClr val="DADADA"/>
                </a:solidFill>
              </a:rPr>
              <a:t>Undvik</a:t>
            </a:r>
            <a:r>
              <a:rPr lang="en-US" sz="1600" dirty="0">
                <a:ln>
                  <a:solidFill>
                    <a:srgbClr val="404040">
                      <a:alpha val="10000"/>
                    </a:srgbClr>
                  </a:solidFill>
                </a:ln>
                <a:solidFill>
                  <a:srgbClr val="DADADA"/>
                </a:solidFill>
              </a:rPr>
              <a:t> </a:t>
            </a:r>
            <a:r>
              <a:rPr lang="en-US" sz="1600" dirty="0" err="1">
                <a:ln>
                  <a:solidFill>
                    <a:srgbClr val="404040">
                      <a:alpha val="10000"/>
                    </a:srgbClr>
                  </a:solidFill>
                </a:ln>
                <a:solidFill>
                  <a:srgbClr val="DADADA"/>
                </a:solidFill>
              </a:rPr>
              <a:t>funktionella</a:t>
            </a:r>
            <a:r>
              <a:rPr lang="en-US" sz="1600" dirty="0">
                <a:ln>
                  <a:solidFill>
                    <a:srgbClr val="404040">
                      <a:alpha val="10000"/>
                    </a:srgbClr>
                  </a:solidFill>
                </a:ln>
                <a:solidFill>
                  <a:srgbClr val="DADADA"/>
                </a:solidFill>
              </a:rPr>
              <a:t> </a:t>
            </a:r>
            <a:r>
              <a:rPr lang="en-US" sz="1600" dirty="0" err="1">
                <a:ln>
                  <a:solidFill>
                    <a:srgbClr val="404040">
                      <a:alpha val="10000"/>
                    </a:srgbClr>
                  </a:solidFill>
                </a:ln>
                <a:solidFill>
                  <a:srgbClr val="DADADA"/>
                </a:solidFill>
              </a:rPr>
              <a:t>delar</a:t>
            </a:r>
            <a:r>
              <a:rPr lang="en-US" sz="1600" dirty="0">
                <a:ln>
                  <a:solidFill>
                    <a:srgbClr val="404040">
                      <a:alpha val="10000"/>
                    </a:srgbClr>
                  </a:solidFill>
                </a:ln>
                <a:solidFill>
                  <a:srgbClr val="DADADA"/>
                </a:solidFill>
              </a:rPr>
              <a:t> med fMRI</a:t>
            </a:r>
          </a:p>
          <a:p>
            <a:endParaRPr lang="en-US" sz="1600" dirty="0">
              <a:ln>
                <a:solidFill>
                  <a:srgbClr val="404040">
                    <a:alpha val="10000"/>
                  </a:srgbClr>
                </a:solidFill>
              </a:ln>
              <a:solidFill>
                <a:srgbClr val="DADADA"/>
              </a:solidFill>
            </a:endParaRPr>
          </a:p>
        </p:txBody>
      </p:sp>
      <p:pic>
        <p:nvPicPr>
          <p:cNvPr id="5" name="Picture 4">
            <a:extLst>
              <a:ext uri="{FF2B5EF4-FFF2-40B4-BE49-F238E27FC236}">
                <a16:creationId xmlns:a16="http://schemas.microsoft.com/office/drawing/2014/main" id="{8B170DA1-4B5B-4CF1-BFD6-B313819270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5409" y="643466"/>
            <a:ext cx="6424053" cy="5571067"/>
          </a:xfrm>
          <a:prstGeom prst="rect">
            <a:avLst/>
          </a:prstGeom>
        </p:spPr>
      </p:pic>
      <p:pic>
        <p:nvPicPr>
          <p:cNvPr id="4" name="Recorded Sound">
            <a:hlinkClick r:id="" action="ppaction://media"/>
            <a:extLst>
              <a:ext uri="{FF2B5EF4-FFF2-40B4-BE49-F238E27FC236}">
                <a16:creationId xmlns:a16="http://schemas.microsoft.com/office/drawing/2014/main" id="{EE5452A0-268D-4E38-8948-2E2160E703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277157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8B434D-90A3-4798-81AE-374462FC76A0}"/>
              </a:ext>
            </a:extLst>
          </p:cNvPr>
          <p:cNvSpPr>
            <a:spLocks noGrp="1"/>
          </p:cNvSpPr>
          <p:nvPr>
            <p:ph type="title"/>
          </p:nvPr>
        </p:nvSpPr>
        <p:spPr>
          <a:xfrm>
            <a:off x="1370693" y="4511814"/>
            <a:ext cx="9440034" cy="1130260"/>
          </a:xfrm>
        </p:spPr>
        <p:txBody>
          <a:bodyPr vert="horz" lIns="91440" tIns="45720" rIns="91440" bIns="45720" rtlCol="0" anchor="b">
            <a:normAutofit/>
          </a:bodyPr>
          <a:lstStyle/>
          <a:p>
            <a:r>
              <a:rPr lang="en-US" sz="4800"/>
              <a:t>Tumör (5)</a:t>
            </a:r>
          </a:p>
        </p:txBody>
      </p:sp>
      <p:sp>
        <p:nvSpPr>
          <p:cNvPr id="6" name="Content Placeholder 5">
            <a:extLst>
              <a:ext uri="{FF2B5EF4-FFF2-40B4-BE49-F238E27FC236}">
                <a16:creationId xmlns:a16="http://schemas.microsoft.com/office/drawing/2014/main" id="{EDBF0F56-DB89-46A7-A214-7DFF8A99E4CE}"/>
              </a:ext>
            </a:extLst>
          </p:cNvPr>
          <p:cNvSpPr>
            <a:spLocks noGrp="1"/>
          </p:cNvSpPr>
          <p:nvPr>
            <p:ph sz="half" idx="2"/>
          </p:nvPr>
        </p:nvSpPr>
        <p:spPr>
          <a:xfrm>
            <a:off x="1370693" y="5642074"/>
            <a:ext cx="9440034" cy="505230"/>
          </a:xfrm>
        </p:spPr>
        <p:txBody>
          <a:bodyPr vert="horz" lIns="91440" tIns="45720" rIns="91440" bIns="45720" rtlCol="0" anchor="t">
            <a:normAutofit/>
          </a:bodyPr>
          <a:lstStyle/>
          <a:p>
            <a:pPr marL="0" indent="0" algn="ctr">
              <a:buNone/>
            </a:pPr>
            <a:r>
              <a:rPr lang="en-US">
                <a:solidFill>
                  <a:srgbClr val="39F71C"/>
                </a:solidFill>
              </a:rPr>
              <a:t>Undvik skada till “informationstransporten” med DTI</a:t>
            </a:r>
          </a:p>
        </p:txBody>
      </p:sp>
      <p:pic>
        <p:nvPicPr>
          <p:cNvPr id="19" name="Picture 18">
            <a:extLst>
              <a:ext uri="{FF2B5EF4-FFF2-40B4-BE49-F238E27FC236}">
                <a16:creationId xmlns:a16="http://schemas.microsoft.com/office/drawing/2014/main" id="{D04C0182-96E7-4A1B-8EAB-F910C2F3ED4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628022" y="547807"/>
            <a:ext cx="10935956" cy="3816806"/>
          </a:xfrm>
          <a:prstGeom prst="rect">
            <a:avLst/>
          </a:prstGeom>
        </p:spPr>
      </p:pic>
      <p:pic>
        <p:nvPicPr>
          <p:cNvPr id="12" name="Content Placeholder 11">
            <a:extLst>
              <a:ext uri="{FF2B5EF4-FFF2-40B4-BE49-F238E27FC236}">
                <a16:creationId xmlns:a16="http://schemas.microsoft.com/office/drawing/2014/main" id="{217B550F-50E4-464D-8228-0D8E209E7D35}"/>
              </a:ext>
            </a:extLst>
          </p:cNvPr>
          <p:cNvPicPr>
            <a:picLocks noGrp="1" noChangeAspect="1"/>
          </p:cNvPicPr>
          <p:nvPr>
            <p:ph sz="half" idx="1"/>
          </p:nvPr>
        </p:nvPicPr>
        <p:blipFill>
          <a:blip r:embed="rId7" cstate="hqprint">
            <a:extLst>
              <a:ext uri="{28A0092B-C50C-407E-A947-70E740481C1C}">
                <a14:useLocalDpi xmlns:a14="http://schemas.microsoft.com/office/drawing/2010/main" val="0"/>
              </a:ext>
            </a:extLst>
          </a:blip>
          <a:stretch>
            <a:fillRect/>
          </a:stretch>
        </p:blipFill>
        <p:spPr>
          <a:xfrm>
            <a:off x="2297630" y="839047"/>
            <a:ext cx="2334101" cy="3219450"/>
          </a:xfrm>
          <a:prstGeom prst="rect">
            <a:avLst/>
          </a:prstGeom>
        </p:spPr>
      </p:pic>
      <p:pic>
        <p:nvPicPr>
          <p:cNvPr id="14" name="Picture 13">
            <a:extLst>
              <a:ext uri="{FF2B5EF4-FFF2-40B4-BE49-F238E27FC236}">
                <a16:creationId xmlns:a16="http://schemas.microsoft.com/office/drawing/2014/main" id="{51F2F49C-96D9-4B99-AABA-6F26DE3DEA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70821" y="1536728"/>
            <a:ext cx="5102352" cy="1824087"/>
          </a:xfrm>
          <a:prstGeom prst="rect">
            <a:avLst/>
          </a:prstGeom>
        </p:spPr>
      </p:pic>
      <p:pic>
        <p:nvPicPr>
          <p:cNvPr id="2" name="Recorded Sound">
            <a:hlinkClick r:id="" action="ppaction://media"/>
            <a:extLst>
              <a:ext uri="{FF2B5EF4-FFF2-40B4-BE49-F238E27FC236}">
                <a16:creationId xmlns:a16="http://schemas.microsoft.com/office/drawing/2014/main" id="{8A0B0C5A-D24A-4433-BBA6-0D942234164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2373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0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8F9A7-3274-408B-A0E3-A1ED1446ABDE}"/>
              </a:ext>
            </a:extLst>
          </p:cNvPr>
          <p:cNvSpPr>
            <a:spLocks noGrp="1"/>
          </p:cNvSpPr>
          <p:nvPr>
            <p:ph type="title"/>
          </p:nvPr>
        </p:nvSpPr>
        <p:spPr>
          <a:xfrm>
            <a:off x="5369441" y="1233378"/>
            <a:ext cx="5441285" cy="2364964"/>
          </a:xfrm>
        </p:spPr>
        <p:txBody>
          <a:bodyPr vert="horz" lIns="91440" tIns="45720" rIns="91440" bIns="45720" rtlCol="0" anchor="b">
            <a:normAutofit/>
          </a:bodyPr>
          <a:lstStyle/>
          <a:p>
            <a:r>
              <a:rPr lang="en-US" sz="5400"/>
              <a:t>Tumör (6)</a:t>
            </a:r>
          </a:p>
        </p:txBody>
      </p:sp>
      <p:sp>
        <p:nvSpPr>
          <p:cNvPr id="4" name="Content Placeholder 3">
            <a:extLst>
              <a:ext uri="{FF2B5EF4-FFF2-40B4-BE49-F238E27FC236}">
                <a16:creationId xmlns:a16="http://schemas.microsoft.com/office/drawing/2014/main" id="{C3738035-3012-4630-A623-6C12C615EB8F}"/>
              </a:ext>
            </a:extLst>
          </p:cNvPr>
          <p:cNvSpPr>
            <a:spLocks noGrp="1"/>
          </p:cNvSpPr>
          <p:nvPr>
            <p:ph sz="half" idx="2"/>
          </p:nvPr>
        </p:nvSpPr>
        <p:spPr>
          <a:xfrm>
            <a:off x="5369441" y="3598339"/>
            <a:ext cx="5441286" cy="1675335"/>
          </a:xfrm>
        </p:spPr>
        <p:txBody>
          <a:bodyPr vert="horz" lIns="91440" tIns="45720" rIns="91440" bIns="45720" rtlCol="0" anchor="t">
            <a:normAutofit/>
          </a:bodyPr>
          <a:lstStyle/>
          <a:p>
            <a:pPr marL="0" indent="0" algn="ctr">
              <a:buNone/>
            </a:pPr>
            <a:r>
              <a:rPr lang="en-US">
                <a:solidFill>
                  <a:srgbClr val="2AF80A"/>
                </a:solidFill>
              </a:rPr>
              <a:t>Kombinera fMRI och DTI</a:t>
            </a:r>
          </a:p>
        </p:txBody>
      </p:sp>
      <p:pic>
        <p:nvPicPr>
          <p:cNvPr id="11" name="Picture 10">
            <a:extLst>
              <a:ext uri="{FF2B5EF4-FFF2-40B4-BE49-F238E27FC236}">
                <a16:creationId xmlns:a16="http://schemas.microsoft.com/office/drawing/2014/main" id="{DBF7BBCC-A085-493E-83D9-01D4F8E8892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pic>
        <p:nvPicPr>
          <p:cNvPr id="6" name="Content Placeholder 5">
            <a:extLst>
              <a:ext uri="{FF2B5EF4-FFF2-40B4-BE49-F238E27FC236}">
                <a16:creationId xmlns:a16="http://schemas.microsoft.com/office/drawing/2014/main" id="{BEDCFA62-79E4-4189-B41B-8A602A3CE19D}"/>
              </a:ext>
            </a:extLst>
          </p:cNvPr>
          <p:cNvPicPr>
            <a:picLocks noGrp="1" noChangeAspect="1"/>
          </p:cNvPicPr>
          <p:nvPr>
            <p:ph sz="half" idx="1"/>
          </p:nvPr>
        </p:nvPicPr>
        <p:blipFill rotWithShape="1">
          <a:blip r:embed="rId7">
            <a:extLst>
              <a:ext uri="{28A0092B-C50C-407E-A947-70E740481C1C}">
                <a14:useLocalDpi xmlns:a14="http://schemas.microsoft.com/office/drawing/2010/main" val="0"/>
              </a:ext>
            </a:extLst>
          </a:blip>
          <a:srcRect l="9465" r="30041" b="2"/>
          <a:stretch/>
        </p:blipFill>
        <p:spPr>
          <a:xfrm>
            <a:off x="20" y="10"/>
            <a:ext cx="4571629" cy="6857990"/>
          </a:xfrm>
          <a:prstGeom prst="rect">
            <a:avLst/>
          </a:prstGeom>
        </p:spPr>
      </p:pic>
      <p:pic>
        <p:nvPicPr>
          <p:cNvPr id="3" name="Recorded Sound">
            <a:hlinkClick r:id="" action="ppaction://media"/>
            <a:extLst>
              <a:ext uri="{FF2B5EF4-FFF2-40B4-BE49-F238E27FC236}">
                <a16:creationId xmlns:a16="http://schemas.microsoft.com/office/drawing/2014/main" id="{9B94CF63-24BA-4DCF-A707-25F3F1271F1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96394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0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1923</TotalTime>
  <Words>4268</Words>
  <Application>Microsoft Office PowerPoint</Application>
  <PresentationFormat>Widescreen</PresentationFormat>
  <Paragraphs>296</Paragraphs>
  <Slides>29</Slides>
  <Notes>29</Notes>
  <HiddenSlides>0</HiddenSlides>
  <MMClips>29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Calisto MT</vt:lpstr>
      <vt:lpstr>Trebuchet MS</vt:lpstr>
      <vt:lpstr>Wingdings 2</vt:lpstr>
      <vt:lpstr>Slate</vt:lpstr>
      <vt:lpstr>Tillämpningar MRT</vt:lpstr>
      <vt:lpstr>Magnet Resonans Tomografi (MRT)</vt:lpstr>
      <vt:lpstr>MR Neuro</vt:lpstr>
      <vt:lpstr>Tumör (1)</vt:lpstr>
      <vt:lpstr>Tumör (2)</vt:lpstr>
      <vt:lpstr>Tumör (3)</vt:lpstr>
      <vt:lpstr>Tumör (4)</vt:lpstr>
      <vt:lpstr>Tumör (5)</vt:lpstr>
      <vt:lpstr>Tumör (6)</vt:lpstr>
      <vt:lpstr>Tumor (5)</vt:lpstr>
      <vt:lpstr>Neurologiska sjukdomar (1)</vt:lpstr>
      <vt:lpstr>Neurologiska sjukdomar (2)</vt:lpstr>
      <vt:lpstr>Trauma</vt:lpstr>
      <vt:lpstr>Diskbråck</vt:lpstr>
      <vt:lpstr>Fysiologi</vt:lpstr>
      <vt:lpstr>Thorax</vt:lpstr>
      <vt:lpstr>”Nyheter” – COVID19</vt:lpstr>
      <vt:lpstr>Bröst MR</vt:lpstr>
      <vt:lpstr>Lever, Onk/Pat</vt:lpstr>
      <vt:lpstr>Lever, Järn</vt:lpstr>
      <vt:lpstr>Lever, Elastografi</vt:lpstr>
      <vt:lpstr>Buk</vt:lpstr>
      <vt:lpstr>Buk, Prostata</vt:lpstr>
      <vt:lpstr>MSK</vt:lpstr>
      <vt:lpstr>Fusion, PET/MR</vt:lpstr>
      <vt:lpstr>Nackdelar – Metal/Elektronik</vt:lpstr>
      <vt:lpstr>Nyhet inom plastik kirurgi</vt:lpstr>
      <vt:lpstr>Nackdelar - Stroke</vt:lpstr>
      <vt:lpstr>Nackdelar - klaustrofobi/ljud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Tillämpningar MRT</dc:title>
  <dc:creator>Yanlu Wang</dc:creator>
  <cp:lastModifiedBy>Matilda Larsson</cp:lastModifiedBy>
  <cp:revision>27</cp:revision>
  <dcterms:created xsi:type="dcterms:W3CDTF">2020-03-20T16:39:42Z</dcterms:created>
  <dcterms:modified xsi:type="dcterms:W3CDTF">2021-04-26T08:39:55Z</dcterms:modified>
</cp:coreProperties>
</file>